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8"/>
  </p:notesMasterIdLst>
  <p:handoutMasterIdLst>
    <p:handoutMasterId r:id="rId19"/>
  </p:handoutMasterIdLst>
  <p:sldIdLst>
    <p:sldId id="276" r:id="rId2"/>
    <p:sldId id="256" r:id="rId3"/>
    <p:sldId id="263" r:id="rId4"/>
    <p:sldId id="257" r:id="rId5"/>
    <p:sldId id="264" r:id="rId6"/>
    <p:sldId id="258" r:id="rId7"/>
    <p:sldId id="265" r:id="rId8"/>
    <p:sldId id="266" r:id="rId9"/>
    <p:sldId id="259" r:id="rId10"/>
    <p:sldId id="260" r:id="rId11"/>
    <p:sldId id="262" r:id="rId12"/>
    <p:sldId id="274" r:id="rId13"/>
    <p:sldId id="271" r:id="rId14"/>
    <p:sldId id="272" r:id="rId15"/>
    <p:sldId id="275" r:id="rId16"/>
    <p:sldId id="277"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7"/>
    <p:restoredTop sz="93147"/>
  </p:normalViewPr>
  <p:slideViewPr>
    <p:cSldViewPr>
      <p:cViewPr varScale="1">
        <p:scale>
          <a:sx n="60" d="100"/>
          <a:sy n="60" d="100"/>
        </p:scale>
        <p:origin x="960"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0BC18FA-A4F6-4B2C-A0AD-34EC0C76F31F}" type="datetimeFigureOut">
              <a:rPr lang="en-US"/>
              <a:pPr>
                <a:defRPr/>
              </a:pPr>
              <a:t>5/9/16</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C21BE77-3DA1-4294-B498-67C6F646292B}" type="slidenum">
              <a:rPr lang="en-CA"/>
              <a:pPr>
                <a:defRPr/>
              </a:pPr>
              <a:t>‹#›</a:t>
            </a:fld>
            <a:endParaRPr lang="en-CA"/>
          </a:p>
        </p:txBody>
      </p:sp>
    </p:spTree>
    <p:extLst>
      <p:ext uri="{BB962C8B-B14F-4D97-AF65-F5344CB8AC3E}">
        <p14:creationId xmlns:p14="http://schemas.microsoft.com/office/powerpoint/2010/main" val="1380916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68DC3D-BC06-4915-8B75-CBD7559A8F60}" type="datetimeFigureOut">
              <a:rPr lang="en-US" smtClean="0"/>
              <a:pPr/>
              <a:t>5/9/16</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4E4FB5-387F-40AF-B7B8-D81FA4151A8C}" type="slidenum">
              <a:rPr lang="en-CA" smtClean="0"/>
              <a:pPr/>
              <a:t>‹#›</a:t>
            </a:fld>
            <a:endParaRPr lang="en-CA"/>
          </a:p>
        </p:txBody>
      </p:sp>
    </p:spTree>
    <p:extLst>
      <p:ext uri="{BB962C8B-B14F-4D97-AF65-F5344CB8AC3E}">
        <p14:creationId xmlns:p14="http://schemas.microsoft.com/office/powerpoint/2010/main" val="2102319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C5D9E222-23ED-437C-AB60-D481B0409995}" type="slidenum">
              <a:rPr lang="en-CA" smtClean="0"/>
              <a:pPr>
                <a:defRPr/>
              </a:pPr>
              <a:t>1</a:t>
            </a:fld>
            <a:endParaRPr lang="en-CA"/>
          </a:p>
        </p:txBody>
      </p:sp>
    </p:spTree>
    <p:extLst>
      <p:ext uri="{BB962C8B-B14F-4D97-AF65-F5344CB8AC3E}">
        <p14:creationId xmlns:p14="http://schemas.microsoft.com/office/powerpoint/2010/main" val="1143207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874E4FB5-387F-40AF-B7B8-D81FA4151A8C}" type="slidenum">
              <a:rPr lang="en-CA" smtClean="0"/>
              <a:pPr/>
              <a:t>10</a:t>
            </a:fld>
            <a:endParaRPr lang="en-CA"/>
          </a:p>
        </p:txBody>
      </p:sp>
    </p:spTree>
    <p:extLst>
      <p:ext uri="{BB962C8B-B14F-4D97-AF65-F5344CB8AC3E}">
        <p14:creationId xmlns:p14="http://schemas.microsoft.com/office/powerpoint/2010/main" val="270386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874E4FB5-387F-40AF-B7B8-D81FA4151A8C}" type="slidenum">
              <a:rPr lang="en-CA" smtClean="0"/>
              <a:pPr/>
              <a:t>11</a:t>
            </a:fld>
            <a:endParaRPr lang="en-CA"/>
          </a:p>
        </p:txBody>
      </p:sp>
    </p:spTree>
    <p:extLst>
      <p:ext uri="{BB962C8B-B14F-4D97-AF65-F5344CB8AC3E}">
        <p14:creationId xmlns:p14="http://schemas.microsoft.com/office/powerpoint/2010/main" val="314239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874E4FB5-387F-40AF-B7B8-D81FA4151A8C}" type="slidenum">
              <a:rPr lang="en-CA" smtClean="0"/>
              <a:pPr/>
              <a:t>12</a:t>
            </a:fld>
            <a:endParaRPr lang="en-CA"/>
          </a:p>
        </p:txBody>
      </p:sp>
    </p:spTree>
    <p:extLst>
      <p:ext uri="{BB962C8B-B14F-4D97-AF65-F5344CB8AC3E}">
        <p14:creationId xmlns:p14="http://schemas.microsoft.com/office/powerpoint/2010/main" val="762702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874E4FB5-387F-40AF-B7B8-D81FA4151A8C}" type="slidenum">
              <a:rPr lang="en-CA" smtClean="0"/>
              <a:pPr/>
              <a:t>13</a:t>
            </a:fld>
            <a:endParaRPr lang="en-CA"/>
          </a:p>
        </p:txBody>
      </p:sp>
    </p:spTree>
    <p:extLst>
      <p:ext uri="{BB962C8B-B14F-4D97-AF65-F5344CB8AC3E}">
        <p14:creationId xmlns:p14="http://schemas.microsoft.com/office/powerpoint/2010/main" val="4167597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874E4FB5-387F-40AF-B7B8-D81FA4151A8C}" type="slidenum">
              <a:rPr lang="en-CA" smtClean="0"/>
              <a:pPr/>
              <a:t>14</a:t>
            </a:fld>
            <a:endParaRPr lang="en-CA"/>
          </a:p>
        </p:txBody>
      </p:sp>
    </p:spTree>
    <p:extLst>
      <p:ext uri="{BB962C8B-B14F-4D97-AF65-F5344CB8AC3E}">
        <p14:creationId xmlns:p14="http://schemas.microsoft.com/office/powerpoint/2010/main" val="1536844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874E4FB5-387F-40AF-B7B8-D81FA4151A8C}" type="slidenum">
              <a:rPr lang="en-CA" smtClean="0"/>
              <a:pPr/>
              <a:t>15</a:t>
            </a:fld>
            <a:endParaRPr lang="en-CA"/>
          </a:p>
        </p:txBody>
      </p:sp>
    </p:spTree>
    <p:extLst>
      <p:ext uri="{BB962C8B-B14F-4D97-AF65-F5344CB8AC3E}">
        <p14:creationId xmlns:p14="http://schemas.microsoft.com/office/powerpoint/2010/main" val="1960378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874E4FB5-387F-40AF-B7B8-D81FA4151A8C}" type="slidenum">
              <a:rPr lang="en-CA" smtClean="0"/>
              <a:pPr/>
              <a:t>2</a:t>
            </a:fld>
            <a:endParaRPr lang="en-CA"/>
          </a:p>
        </p:txBody>
      </p:sp>
    </p:spTree>
    <p:extLst>
      <p:ext uri="{BB962C8B-B14F-4D97-AF65-F5344CB8AC3E}">
        <p14:creationId xmlns:p14="http://schemas.microsoft.com/office/powerpoint/2010/main" val="355019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874E4FB5-387F-40AF-B7B8-D81FA4151A8C}" type="slidenum">
              <a:rPr lang="en-CA" smtClean="0"/>
              <a:pPr/>
              <a:t>3</a:t>
            </a:fld>
            <a:endParaRPr lang="en-CA"/>
          </a:p>
        </p:txBody>
      </p:sp>
    </p:spTree>
    <p:extLst>
      <p:ext uri="{BB962C8B-B14F-4D97-AF65-F5344CB8AC3E}">
        <p14:creationId xmlns:p14="http://schemas.microsoft.com/office/powerpoint/2010/main" val="1097097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874E4FB5-387F-40AF-B7B8-D81FA4151A8C}" type="slidenum">
              <a:rPr lang="en-CA" smtClean="0"/>
              <a:pPr/>
              <a:t>4</a:t>
            </a:fld>
            <a:endParaRPr lang="en-CA"/>
          </a:p>
        </p:txBody>
      </p:sp>
    </p:spTree>
    <p:extLst>
      <p:ext uri="{BB962C8B-B14F-4D97-AF65-F5344CB8AC3E}">
        <p14:creationId xmlns:p14="http://schemas.microsoft.com/office/powerpoint/2010/main" val="628249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874E4FB5-387F-40AF-B7B8-D81FA4151A8C}" type="slidenum">
              <a:rPr lang="en-CA" smtClean="0"/>
              <a:pPr/>
              <a:t>5</a:t>
            </a:fld>
            <a:endParaRPr lang="en-CA"/>
          </a:p>
        </p:txBody>
      </p:sp>
    </p:spTree>
    <p:extLst>
      <p:ext uri="{BB962C8B-B14F-4D97-AF65-F5344CB8AC3E}">
        <p14:creationId xmlns:p14="http://schemas.microsoft.com/office/powerpoint/2010/main" val="1953132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874E4FB5-387F-40AF-B7B8-D81FA4151A8C}" type="slidenum">
              <a:rPr lang="en-CA" smtClean="0"/>
              <a:pPr/>
              <a:t>6</a:t>
            </a:fld>
            <a:endParaRPr lang="en-CA"/>
          </a:p>
        </p:txBody>
      </p:sp>
    </p:spTree>
    <p:extLst>
      <p:ext uri="{BB962C8B-B14F-4D97-AF65-F5344CB8AC3E}">
        <p14:creationId xmlns:p14="http://schemas.microsoft.com/office/powerpoint/2010/main" val="2013694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874E4FB5-387F-40AF-B7B8-D81FA4151A8C}" type="slidenum">
              <a:rPr lang="en-CA" smtClean="0"/>
              <a:pPr/>
              <a:t>7</a:t>
            </a:fld>
            <a:endParaRPr lang="en-CA"/>
          </a:p>
        </p:txBody>
      </p:sp>
    </p:spTree>
    <p:extLst>
      <p:ext uri="{BB962C8B-B14F-4D97-AF65-F5344CB8AC3E}">
        <p14:creationId xmlns:p14="http://schemas.microsoft.com/office/powerpoint/2010/main" val="1961676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874E4FB5-387F-40AF-B7B8-D81FA4151A8C}" type="slidenum">
              <a:rPr lang="en-CA" smtClean="0"/>
              <a:pPr/>
              <a:t>8</a:t>
            </a:fld>
            <a:endParaRPr lang="en-CA"/>
          </a:p>
        </p:txBody>
      </p:sp>
    </p:spTree>
    <p:extLst>
      <p:ext uri="{BB962C8B-B14F-4D97-AF65-F5344CB8AC3E}">
        <p14:creationId xmlns:p14="http://schemas.microsoft.com/office/powerpoint/2010/main" val="307202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874E4FB5-387F-40AF-B7B8-D81FA4151A8C}" type="slidenum">
              <a:rPr lang="en-CA" smtClean="0"/>
              <a:pPr/>
              <a:t>9</a:t>
            </a:fld>
            <a:endParaRPr lang="en-CA"/>
          </a:p>
        </p:txBody>
      </p:sp>
    </p:spTree>
    <p:extLst>
      <p:ext uri="{BB962C8B-B14F-4D97-AF65-F5344CB8AC3E}">
        <p14:creationId xmlns:p14="http://schemas.microsoft.com/office/powerpoint/2010/main" val="601444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AC588A23-89C7-4C17-8EF3-A40A24BFE217}" type="datetimeFigureOut">
              <a:rPr lang="en-US"/>
              <a:pPr>
                <a:defRPr/>
              </a:pPr>
              <a:t>5/9/16</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83CF1113-A5D1-4D3F-8242-53AE64AAEB35}" type="slidenum">
              <a:rPr lang="en-CA"/>
              <a:pPr>
                <a:defRPr/>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F04D9796-C8CD-4673-A33F-9675454849F9}" type="datetimeFigureOut">
              <a:rPr lang="en-US"/>
              <a:pPr>
                <a:defRPr/>
              </a:pPr>
              <a:t>5/9/16</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638B5E40-6891-484F-ADF7-35A2C4236621}" type="slidenum">
              <a:rPr lang="en-CA"/>
              <a:pPr>
                <a:defRPr/>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B15750AC-FC74-4EDD-A8D5-0CD1634CAA4B}" type="datetimeFigureOut">
              <a:rPr lang="en-US"/>
              <a:pPr>
                <a:defRPr/>
              </a:pPr>
              <a:t>5/9/16</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C484445F-A67A-4FB9-94B7-496753F72D81}" type="slidenum">
              <a:rPr lang="en-CA"/>
              <a:pPr>
                <a:defRPr/>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217CD1CB-3D02-403B-B001-2201DF8BDB14}" type="datetimeFigureOut">
              <a:rPr lang="en-US"/>
              <a:pPr>
                <a:defRPr/>
              </a:pPr>
              <a:t>5/9/16</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74CA3AD7-CB4E-4EFA-9789-574F22E6D6DF}" type="slidenum">
              <a:rPr lang="en-CA"/>
              <a:pPr>
                <a:defRPr/>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063326B-0CE7-4905-BE44-87DF28E9F1CD}" type="datetimeFigureOut">
              <a:rPr lang="en-US"/>
              <a:pPr>
                <a:defRPr/>
              </a:pPr>
              <a:t>5/9/16</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3EBB89D8-A0FA-4A42-A7C2-CCAE5450F919}" type="slidenum">
              <a:rPr lang="en-CA"/>
              <a:pPr>
                <a:defRPr/>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0B167C6C-320C-4896-B1B6-49C9D084B07B}" type="datetimeFigureOut">
              <a:rPr lang="en-US"/>
              <a:pPr>
                <a:defRPr/>
              </a:pPr>
              <a:t>5/9/16</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DF930F82-0361-4759-A3DA-1E214A2110F2}" type="slidenum">
              <a:rPr lang="en-CA"/>
              <a:pPr>
                <a:defRPr/>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B1E49CE8-C1BA-4AC7-88A5-5587DA22FEDF}" type="datetimeFigureOut">
              <a:rPr lang="en-US"/>
              <a:pPr>
                <a:defRPr/>
              </a:pPr>
              <a:t>5/9/16</a:t>
            </a:fld>
            <a:endParaRPr lang="en-CA"/>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pPr>
              <a:defRPr/>
            </a:pPr>
            <a:fld id="{102575A8-A3DF-41F8-99DD-18CF01621AA7}" type="slidenum">
              <a:rPr lang="en-CA"/>
              <a:pPr>
                <a:defRPr/>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896B4538-EB9D-415F-9905-F13A4B6AF655}" type="datetimeFigureOut">
              <a:rPr lang="en-US"/>
              <a:pPr>
                <a:defRPr/>
              </a:pPr>
              <a:t>5/9/16</a:t>
            </a:fld>
            <a:endParaRPr lang="en-CA"/>
          </a:p>
        </p:txBody>
      </p:sp>
      <p:sp>
        <p:nvSpPr>
          <p:cNvPr id="4" name="Footer Placeholder 4"/>
          <p:cNvSpPr>
            <a:spLocks noGrp="1"/>
          </p:cNvSpPr>
          <p:nvPr>
            <p:ph type="ftr" sz="quarter" idx="11"/>
          </p:nvPr>
        </p:nvSpPr>
        <p:spPr/>
        <p:txBody>
          <a:bodyPr/>
          <a:lstStyle>
            <a:lvl1pPr>
              <a:defRPr/>
            </a:lvl1pPr>
          </a:lstStyle>
          <a:p>
            <a:pPr>
              <a:defRPr/>
            </a:pPr>
            <a:endParaRPr lang="en-CA"/>
          </a:p>
        </p:txBody>
      </p:sp>
      <p:sp>
        <p:nvSpPr>
          <p:cNvPr id="5" name="Slide Number Placeholder 5"/>
          <p:cNvSpPr>
            <a:spLocks noGrp="1"/>
          </p:cNvSpPr>
          <p:nvPr>
            <p:ph type="sldNum" sz="quarter" idx="12"/>
          </p:nvPr>
        </p:nvSpPr>
        <p:spPr/>
        <p:txBody>
          <a:bodyPr/>
          <a:lstStyle>
            <a:lvl1pPr>
              <a:defRPr/>
            </a:lvl1pPr>
          </a:lstStyle>
          <a:p>
            <a:pPr>
              <a:defRPr/>
            </a:pPr>
            <a:fld id="{95C04A33-5D23-44C2-AA5D-451BDE5FFAA8}" type="slidenum">
              <a:rPr lang="en-CA"/>
              <a:pPr>
                <a:defRPr/>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A7D4772-5182-47AD-B696-C42ECF1E962F}" type="datetimeFigureOut">
              <a:rPr lang="en-US"/>
              <a:pPr>
                <a:defRPr/>
              </a:pPr>
              <a:t>5/9/16</a:t>
            </a:fld>
            <a:endParaRPr lang="en-CA"/>
          </a:p>
        </p:txBody>
      </p:sp>
      <p:sp>
        <p:nvSpPr>
          <p:cNvPr id="3" name="Footer Placeholder 4"/>
          <p:cNvSpPr>
            <a:spLocks noGrp="1"/>
          </p:cNvSpPr>
          <p:nvPr>
            <p:ph type="ftr" sz="quarter" idx="11"/>
          </p:nvPr>
        </p:nvSpPr>
        <p:spPr/>
        <p:txBody>
          <a:bodyPr/>
          <a:lstStyle>
            <a:lvl1pPr>
              <a:defRPr/>
            </a:lvl1pPr>
          </a:lstStyle>
          <a:p>
            <a:pPr>
              <a:defRPr/>
            </a:pPr>
            <a:endParaRPr lang="en-CA"/>
          </a:p>
        </p:txBody>
      </p:sp>
      <p:sp>
        <p:nvSpPr>
          <p:cNvPr id="4" name="Slide Number Placeholder 5"/>
          <p:cNvSpPr>
            <a:spLocks noGrp="1"/>
          </p:cNvSpPr>
          <p:nvPr>
            <p:ph type="sldNum" sz="quarter" idx="12"/>
          </p:nvPr>
        </p:nvSpPr>
        <p:spPr/>
        <p:txBody>
          <a:bodyPr/>
          <a:lstStyle>
            <a:lvl1pPr>
              <a:defRPr/>
            </a:lvl1pPr>
          </a:lstStyle>
          <a:p>
            <a:pPr>
              <a:defRPr/>
            </a:pPr>
            <a:fld id="{9FC40ADC-DAB5-454C-A0CE-445F274C5098}" type="slidenum">
              <a:rPr lang="en-CA"/>
              <a:pPr>
                <a:defRPr/>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2857F06-93E2-4E06-AFB2-B441C7DD4BE3}" type="datetimeFigureOut">
              <a:rPr lang="en-US"/>
              <a:pPr>
                <a:defRPr/>
              </a:pPr>
              <a:t>5/9/16</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24FE3FAC-C87B-4A2B-8177-1FFE905F5771}" type="slidenum">
              <a:rPr lang="en-CA"/>
              <a:pPr>
                <a:defRPr/>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EC67245-03B7-4FAE-9616-2FB395999472}" type="datetimeFigureOut">
              <a:rPr lang="en-US"/>
              <a:pPr>
                <a:defRPr/>
              </a:pPr>
              <a:t>5/9/16</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8ACAE666-A0A6-4899-8F3F-68A790168600}" type="slidenum">
              <a:rPr lang="en-CA"/>
              <a:pPr>
                <a:defRPr/>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C5FD9B8-7652-4802-8272-0A88A97C2502}" type="datetimeFigureOut">
              <a:rPr lang="en-US"/>
              <a:pPr>
                <a:defRPr/>
              </a:pPr>
              <a:t>5/9/16</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91E14A5-B50F-48E5-8998-B169122AE986}"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jpeg"/><Relationship Id="rId8" Type="http://schemas.openxmlformats.org/officeDocument/2006/relationships/image" Target="../media/image6.jpeg"/><Relationship Id="rId9"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phet.colorado.edu/simulations/sims.php?sim=Ohms_Law" TargetMode="External"/><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hyperlink" Target="http://phet.colorado.edu/en/simulation/battery-resistor-circuit" TargetMode="External"/><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57800" y="2514600"/>
            <a:ext cx="3672408" cy="864096"/>
          </a:xfrm>
        </p:spPr>
        <p:txBody>
          <a:bodyPr>
            <a:normAutofit/>
          </a:bodyPr>
          <a:lstStyle/>
          <a:p>
            <a:pPr algn="ctr"/>
            <a:r>
              <a:rPr lang="en-CA" dirty="0" smtClean="0">
                <a:solidFill>
                  <a:schemeClr val="bg1"/>
                </a:solidFill>
                <a:effectLst/>
              </a:rPr>
              <a:t>Resistance</a:t>
            </a:r>
            <a:endParaRPr lang="en-CA" dirty="0">
              <a:solidFill>
                <a:schemeClr val="bg1"/>
              </a:solidFill>
              <a:effectLst/>
            </a:endParaRPr>
          </a:p>
        </p:txBody>
      </p:sp>
      <p:pic>
        <p:nvPicPr>
          <p:cNvPr id="18435" name="Picture 3"/>
          <p:cNvPicPr>
            <a:picLocks noChangeAspect="1" noChangeArrowheads="1"/>
          </p:cNvPicPr>
          <p:nvPr/>
        </p:nvPicPr>
        <p:blipFill>
          <a:blip r:embed="rId3" cstate="print"/>
          <a:srcRect/>
          <a:stretch>
            <a:fillRect/>
          </a:stretch>
        </p:blipFill>
        <p:spPr bwMode="auto">
          <a:xfrm>
            <a:off x="467544" y="433506"/>
            <a:ext cx="3031747" cy="1771358"/>
          </a:xfrm>
          <a:prstGeom prst="rect">
            <a:avLst/>
          </a:prstGeom>
          <a:noFill/>
          <a:ln w="9525">
            <a:noFill/>
            <a:miter lim="800000"/>
            <a:headEnd/>
            <a:tailEnd/>
          </a:ln>
          <a:effectLst/>
        </p:spPr>
      </p:pic>
      <p:pic>
        <p:nvPicPr>
          <p:cNvPr id="18437" name="Picture 5" descr="http://www.eng.cam.ac.uk/DesignOffice/mdp/electric_web/DC/00032.png"/>
          <p:cNvPicPr>
            <a:picLocks noChangeAspect="1" noChangeArrowheads="1"/>
          </p:cNvPicPr>
          <p:nvPr/>
        </p:nvPicPr>
        <p:blipFill>
          <a:blip r:embed="rId4" cstate="print"/>
          <a:srcRect/>
          <a:stretch>
            <a:fillRect/>
          </a:stretch>
        </p:blipFill>
        <p:spPr bwMode="auto">
          <a:xfrm>
            <a:off x="285720" y="4869160"/>
            <a:ext cx="3408412" cy="1727017"/>
          </a:xfrm>
          <a:prstGeom prst="rect">
            <a:avLst/>
          </a:prstGeom>
          <a:noFill/>
        </p:spPr>
      </p:pic>
      <p:pic>
        <p:nvPicPr>
          <p:cNvPr id="18440" name="Picture 8"/>
          <p:cNvPicPr>
            <a:picLocks noChangeAspect="1" noChangeArrowheads="1"/>
          </p:cNvPicPr>
          <p:nvPr/>
        </p:nvPicPr>
        <p:blipFill>
          <a:blip r:embed="rId5" cstate="print"/>
          <a:srcRect/>
          <a:stretch>
            <a:fillRect/>
          </a:stretch>
        </p:blipFill>
        <p:spPr bwMode="auto">
          <a:xfrm>
            <a:off x="3642736" y="332656"/>
            <a:ext cx="2585448" cy="1700953"/>
          </a:xfrm>
          <a:prstGeom prst="rect">
            <a:avLst/>
          </a:prstGeom>
          <a:noFill/>
          <a:ln w="9525">
            <a:noFill/>
            <a:miter lim="800000"/>
            <a:headEnd/>
            <a:tailEnd/>
          </a:ln>
          <a:effectLst/>
        </p:spPr>
      </p:pic>
      <p:pic>
        <p:nvPicPr>
          <p:cNvPr id="18443" name="Picture 11"/>
          <p:cNvPicPr>
            <a:picLocks noChangeAspect="1" noChangeArrowheads="1"/>
          </p:cNvPicPr>
          <p:nvPr/>
        </p:nvPicPr>
        <p:blipFill>
          <a:blip r:embed="rId6" cstate="print"/>
          <a:srcRect/>
          <a:stretch>
            <a:fillRect/>
          </a:stretch>
        </p:blipFill>
        <p:spPr bwMode="auto">
          <a:xfrm>
            <a:off x="6300192" y="332656"/>
            <a:ext cx="2564179" cy="1656184"/>
          </a:xfrm>
          <a:prstGeom prst="rect">
            <a:avLst/>
          </a:prstGeom>
          <a:noFill/>
          <a:ln w="9525">
            <a:noFill/>
            <a:miter lim="800000"/>
            <a:headEnd/>
            <a:tailEnd/>
          </a:ln>
          <a:effectLst/>
        </p:spPr>
      </p:pic>
      <p:pic>
        <p:nvPicPr>
          <p:cNvPr id="18445" name="Picture 13" descr="http://upload.wikimedia.org/wikipedia/commons/thumb/4/4b/Lightning3.jpg/220px-Lightning3.jpg"/>
          <p:cNvPicPr>
            <a:picLocks noChangeAspect="1" noChangeArrowheads="1"/>
          </p:cNvPicPr>
          <p:nvPr/>
        </p:nvPicPr>
        <p:blipFill>
          <a:blip r:embed="rId7" cstate="print"/>
          <a:srcRect/>
          <a:stretch>
            <a:fillRect/>
          </a:stretch>
        </p:blipFill>
        <p:spPr bwMode="auto">
          <a:xfrm>
            <a:off x="323528" y="2348880"/>
            <a:ext cx="2664296" cy="2252542"/>
          </a:xfrm>
          <a:prstGeom prst="rect">
            <a:avLst/>
          </a:prstGeom>
          <a:noFill/>
        </p:spPr>
      </p:pic>
      <p:pic>
        <p:nvPicPr>
          <p:cNvPr id="18447" name="Picture 15" descr="http://customisedsigns.co.uk/images/WAE.25%20DOUBLE.jpg"/>
          <p:cNvPicPr>
            <a:picLocks noChangeAspect="1" noChangeArrowheads="1"/>
          </p:cNvPicPr>
          <p:nvPr/>
        </p:nvPicPr>
        <p:blipFill>
          <a:blip r:embed="rId8" cstate="print"/>
          <a:srcRect/>
          <a:stretch>
            <a:fillRect/>
          </a:stretch>
        </p:blipFill>
        <p:spPr bwMode="auto">
          <a:xfrm>
            <a:off x="3275856" y="2348880"/>
            <a:ext cx="1872208" cy="1872208"/>
          </a:xfrm>
          <a:prstGeom prst="rect">
            <a:avLst/>
          </a:prstGeom>
          <a:noFill/>
        </p:spPr>
      </p:pic>
      <p:pic>
        <p:nvPicPr>
          <p:cNvPr id="18453" name="Picture 21"/>
          <p:cNvPicPr>
            <a:picLocks noChangeAspect="1" noChangeArrowheads="1"/>
          </p:cNvPicPr>
          <p:nvPr/>
        </p:nvPicPr>
        <p:blipFill>
          <a:blip r:embed="rId9" cstate="print"/>
          <a:srcRect/>
          <a:stretch>
            <a:fillRect/>
          </a:stretch>
        </p:blipFill>
        <p:spPr bwMode="auto">
          <a:xfrm>
            <a:off x="3851920" y="4365104"/>
            <a:ext cx="1512168" cy="2259249"/>
          </a:xfrm>
          <a:prstGeom prst="rect">
            <a:avLst/>
          </a:prstGeom>
          <a:noFill/>
          <a:ln w="9525">
            <a:noFill/>
            <a:miter lim="800000"/>
            <a:headEnd/>
            <a:tailEnd/>
          </a:ln>
          <a:effectLst/>
        </p:spPr>
      </p:pic>
      <p:sp>
        <p:nvSpPr>
          <p:cNvPr id="11" name="TextBox 10"/>
          <p:cNvSpPr txBox="1"/>
          <p:nvPr/>
        </p:nvSpPr>
        <p:spPr>
          <a:xfrm>
            <a:off x="5508104" y="3746063"/>
            <a:ext cx="3312368" cy="4324261"/>
          </a:xfrm>
          <a:prstGeom prst="rect">
            <a:avLst/>
          </a:prstGeom>
          <a:noFill/>
        </p:spPr>
        <p:txBody>
          <a:bodyPr wrap="square" rtlCol="0">
            <a:spAutoFit/>
          </a:bodyPr>
          <a:lstStyle/>
          <a:p>
            <a:pPr marL="342900" indent="-342900">
              <a:buFont typeface="+mj-lt"/>
              <a:buAutoNum type="arabicPeriod"/>
            </a:pPr>
            <a:r>
              <a:rPr lang="en-CA" sz="2500" dirty="0" smtClean="0">
                <a:solidFill>
                  <a:srgbClr val="FFFF00"/>
                </a:solidFill>
              </a:rPr>
              <a:t>Resistance</a:t>
            </a:r>
          </a:p>
          <a:p>
            <a:pPr marL="342900" indent="-342900">
              <a:buFont typeface="+mj-lt"/>
              <a:buAutoNum type="arabicPeriod"/>
            </a:pPr>
            <a:r>
              <a:rPr lang="en-CA" sz="2500" dirty="0" smtClean="0">
                <a:solidFill>
                  <a:srgbClr val="FFFF00"/>
                </a:solidFill>
              </a:rPr>
              <a:t>Loads</a:t>
            </a:r>
          </a:p>
          <a:p>
            <a:pPr marL="342900" indent="-342900">
              <a:buFont typeface="+mj-lt"/>
              <a:buAutoNum type="arabicPeriod"/>
            </a:pPr>
            <a:r>
              <a:rPr lang="en-CA" sz="2500" dirty="0" smtClean="0">
                <a:solidFill>
                  <a:srgbClr val="FFFF00"/>
                </a:solidFill>
              </a:rPr>
              <a:t>Conductors</a:t>
            </a:r>
          </a:p>
          <a:p>
            <a:pPr marL="342900" indent="-342900">
              <a:buFont typeface="+mj-lt"/>
              <a:buAutoNum type="arabicPeriod"/>
            </a:pPr>
            <a:r>
              <a:rPr lang="en-CA" sz="2500" dirty="0" smtClean="0">
                <a:solidFill>
                  <a:srgbClr val="FFFF00"/>
                </a:solidFill>
              </a:rPr>
              <a:t>Superconductors</a:t>
            </a:r>
          </a:p>
          <a:p>
            <a:pPr marL="342900" indent="-342900">
              <a:buFont typeface="+mj-lt"/>
              <a:buAutoNum type="arabicPeriod"/>
            </a:pPr>
            <a:r>
              <a:rPr lang="en-CA" sz="2500" dirty="0" smtClean="0">
                <a:solidFill>
                  <a:srgbClr val="FFFF00"/>
                </a:solidFill>
              </a:rPr>
              <a:t>Ohm’s Law</a:t>
            </a:r>
          </a:p>
          <a:p>
            <a:pPr marL="342900" indent="-342900">
              <a:buFont typeface="+mj-lt"/>
              <a:buAutoNum type="arabicPeriod"/>
            </a:pPr>
            <a:r>
              <a:rPr lang="en-CA" sz="2500" dirty="0" smtClean="0">
                <a:solidFill>
                  <a:srgbClr val="FFFF00"/>
                </a:solidFill>
              </a:rPr>
              <a:t>Practice Questions</a:t>
            </a:r>
          </a:p>
          <a:p>
            <a:pPr marL="342900" indent="-342900">
              <a:buFont typeface="+mj-lt"/>
              <a:buAutoNum type="arabicPeriod"/>
            </a:pPr>
            <a:r>
              <a:rPr lang="en-CA" sz="2500" dirty="0" smtClean="0">
                <a:solidFill>
                  <a:srgbClr val="FFFF00"/>
                </a:solidFill>
              </a:rPr>
              <a:t>More Examples</a:t>
            </a:r>
          </a:p>
          <a:p>
            <a:pPr marL="342900" indent="-342900">
              <a:buFont typeface="+mj-lt"/>
              <a:buAutoNum type="arabicPeriod"/>
            </a:pPr>
            <a:endParaRPr lang="en-CA" sz="2500" dirty="0" smtClean="0">
              <a:solidFill>
                <a:srgbClr val="FFFF00"/>
              </a:solidFill>
            </a:endParaRPr>
          </a:p>
          <a:p>
            <a:pPr marL="342900" indent="-342900">
              <a:buFont typeface="+mj-lt"/>
              <a:buAutoNum type="arabicPeriod"/>
            </a:pPr>
            <a:endParaRPr lang="en-CA" sz="2500" dirty="0" smtClean="0">
              <a:solidFill>
                <a:srgbClr val="FFFF00"/>
              </a:solidFill>
            </a:endParaRPr>
          </a:p>
          <a:p>
            <a:pPr marL="342900" indent="-342900">
              <a:buFont typeface="+mj-lt"/>
              <a:buAutoNum type="arabicPeriod"/>
            </a:pPr>
            <a:endParaRPr lang="en-CA" sz="2500" dirty="0" smtClean="0">
              <a:solidFill>
                <a:srgbClr val="FFFF00"/>
              </a:solidFill>
            </a:endParaRPr>
          </a:p>
          <a:p>
            <a:pPr marL="342900" indent="-342900">
              <a:buFont typeface="+mj-lt"/>
              <a:buAutoNum type="arabicPeriod"/>
            </a:pPr>
            <a:endParaRPr lang="en-CA" sz="2500" dirty="0">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71414"/>
            <a:ext cx="8229600" cy="1143000"/>
          </a:xfrm>
        </p:spPr>
        <p:txBody>
          <a:bodyPr/>
          <a:lstStyle/>
          <a:p>
            <a:pPr eaLnBrk="1" hangingPunct="1"/>
            <a:r>
              <a:rPr lang="en-CA" dirty="0" smtClean="0"/>
              <a:t>Ohm’s Law</a:t>
            </a:r>
          </a:p>
        </p:txBody>
      </p:sp>
      <p:sp>
        <p:nvSpPr>
          <p:cNvPr id="10243" name="Content Placeholder 2"/>
          <p:cNvSpPr>
            <a:spLocks noGrp="1"/>
          </p:cNvSpPr>
          <p:nvPr>
            <p:ph idx="1"/>
          </p:nvPr>
        </p:nvSpPr>
        <p:spPr>
          <a:xfrm>
            <a:off x="500063" y="1285875"/>
            <a:ext cx="8229600" cy="4543425"/>
          </a:xfrm>
        </p:spPr>
        <p:txBody>
          <a:bodyPr/>
          <a:lstStyle/>
          <a:p>
            <a:pPr eaLnBrk="1" hangingPunct="1"/>
            <a:r>
              <a:rPr lang="en-CA" dirty="0" smtClean="0">
                <a:solidFill>
                  <a:schemeClr val="bg1"/>
                </a:solidFill>
              </a:rPr>
              <a:t>As resistance increases, current decreases</a:t>
            </a:r>
          </a:p>
          <a:p>
            <a:pPr eaLnBrk="1" hangingPunct="1">
              <a:buNone/>
            </a:pPr>
            <a:r>
              <a:rPr lang="en-CA" dirty="0" smtClean="0">
                <a:solidFill>
                  <a:schemeClr val="bg1"/>
                </a:solidFill>
              </a:rPr>
              <a:t>					         </a:t>
            </a:r>
            <a:r>
              <a:rPr lang="en-CA" dirty="0" smtClean="0">
                <a:solidFill>
                  <a:srgbClr val="C00000"/>
                </a:solidFill>
              </a:rPr>
              <a:t>Try It </a:t>
            </a:r>
            <a:r>
              <a:rPr lang="en-CA" dirty="0" smtClean="0">
                <a:solidFill>
                  <a:srgbClr val="C00000"/>
                </a:solidFill>
                <a:sym typeface="Wingdings" pitchFamily="2" charset="2"/>
              </a:rPr>
              <a:t></a:t>
            </a:r>
            <a:endParaRPr lang="en-CA" dirty="0" smtClean="0">
              <a:solidFill>
                <a:srgbClr val="C00000"/>
              </a:solidFill>
            </a:endParaRPr>
          </a:p>
          <a:p>
            <a:pPr eaLnBrk="1" hangingPunct="1">
              <a:buNone/>
            </a:pPr>
            <a:endParaRPr lang="en-CA" dirty="0" smtClean="0">
              <a:solidFill>
                <a:schemeClr val="bg1"/>
              </a:solidFill>
            </a:endParaRPr>
          </a:p>
          <a:p>
            <a:pPr eaLnBrk="1" hangingPunct="1"/>
            <a:r>
              <a:rPr lang="en-CA" dirty="0" smtClean="0">
                <a:solidFill>
                  <a:schemeClr val="bg1"/>
                </a:solidFill>
              </a:rPr>
              <a:t>The higher the resistance the more the electrons will slow down as they pass through.  As the electrons slow down, their energy can be taken to do work (e.g. Light up, move a motor, etc.)</a:t>
            </a:r>
          </a:p>
          <a:p>
            <a:pPr eaLnBrk="1" hangingPunct="1"/>
            <a:r>
              <a:rPr lang="en-CA" b="1" u="sng" dirty="0" smtClean="0">
                <a:solidFill>
                  <a:schemeClr val="bg1"/>
                </a:solidFill>
              </a:rPr>
              <a:t>The formula is: V = I X R</a:t>
            </a:r>
          </a:p>
          <a:p>
            <a:pPr lvl="1" eaLnBrk="1" hangingPunct="1"/>
            <a:r>
              <a:rPr lang="en-CA" b="1" u="sng" dirty="0" smtClean="0">
                <a:solidFill>
                  <a:schemeClr val="bg1"/>
                </a:solidFill>
              </a:rPr>
              <a:t>Where V = voltage, I = current and R = resistance</a:t>
            </a:r>
          </a:p>
          <a:p>
            <a:pPr eaLnBrk="1" hangingPunct="1"/>
            <a:endParaRPr lang="en-CA" dirty="0" smtClean="0">
              <a:solidFill>
                <a:schemeClr val="bg1"/>
              </a:solidFill>
            </a:endParaRPr>
          </a:p>
        </p:txBody>
      </p:sp>
      <p:pic>
        <p:nvPicPr>
          <p:cNvPr id="10244" name="Picture 4">
            <a:hlinkClick r:id="rId3"/>
          </p:cNvPr>
          <p:cNvPicPr>
            <a:picLocks noChangeAspect="1" noChangeArrowheads="1"/>
          </p:cNvPicPr>
          <p:nvPr/>
        </p:nvPicPr>
        <p:blipFill>
          <a:blip r:embed="rId4" cstate="print"/>
          <a:srcRect/>
          <a:stretch>
            <a:fillRect/>
          </a:stretch>
        </p:blipFill>
        <p:spPr bwMode="auto">
          <a:xfrm>
            <a:off x="6643702" y="1857365"/>
            <a:ext cx="1709729" cy="12809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CA" dirty="0" smtClean="0"/>
              <a:t>Question</a:t>
            </a:r>
          </a:p>
        </p:txBody>
      </p:sp>
      <p:sp>
        <p:nvSpPr>
          <p:cNvPr id="11267" name="Content Placeholder 2"/>
          <p:cNvSpPr>
            <a:spLocks noGrp="1"/>
          </p:cNvSpPr>
          <p:nvPr>
            <p:ph idx="1"/>
          </p:nvPr>
        </p:nvSpPr>
        <p:spPr>
          <a:xfrm>
            <a:off x="457200" y="1600200"/>
            <a:ext cx="8229600" cy="1685925"/>
          </a:xfrm>
        </p:spPr>
        <p:txBody>
          <a:bodyPr/>
          <a:lstStyle/>
          <a:p>
            <a:pPr eaLnBrk="1" hangingPunct="1"/>
            <a:r>
              <a:rPr lang="en-CA" smtClean="0">
                <a:solidFill>
                  <a:schemeClr val="bg1"/>
                </a:solidFill>
              </a:rPr>
              <a:t>What is the voltage drop across a 100 watt light bulb if the resistance is 150 </a:t>
            </a:r>
            <a:r>
              <a:rPr lang="el-GR" smtClean="0">
                <a:solidFill>
                  <a:schemeClr val="bg1"/>
                </a:solidFill>
              </a:rPr>
              <a:t>Ω</a:t>
            </a:r>
            <a:r>
              <a:rPr lang="en-CA" smtClean="0">
                <a:solidFill>
                  <a:schemeClr val="bg1"/>
                </a:solidFill>
              </a:rPr>
              <a:t> and the current is 0.8A?</a:t>
            </a:r>
          </a:p>
          <a:p>
            <a:pPr eaLnBrk="1" hangingPunct="1"/>
            <a:endParaRPr lang="en-CA" smtClean="0">
              <a:solidFill>
                <a:schemeClr val="bg1"/>
              </a:solidFill>
            </a:endParaRPr>
          </a:p>
        </p:txBody>
      </p:sp>
      <p:sp>
        <p:nvSpPr>
          <p:cNvPr id="4" name="TextBox 3"/>
          <p:cNvSpPr txBox="1">
            <a:spLocks noChangeArrowheads="1"/>
          </p:cNvSpPr>
          <p:nvPr/>
        </p:nvSpPr>
        <p:spPr bwMode="auto">
          <a:xfrm>
            <a:off x="785813" y="3571875"/>
            <a:ext cx="7715250" cy="2062163"/>
          </a:xfrm>
          <a:prstGeom prst="rect">
            <a:avLst/>
          </a:prstGeom>
          <a:noFill/>
          <a:ln w="9525">
            <a:noFill/>
            <a:miter lim="800000"/>
            <a:headEnd/>
            <a:tailEnd/>
          </a:ln>
        </p:spPr>
        <p:txBody>
          <a:bodyPr>
            <a:spAutoFit/>
          </a:bodyPr>
          <a:lstStyle/>
          <a:p>
            <a:r>
              <a:rPr lang="en-CA" sz="3200">
                <a:solidFill>
                  <a:schemeClr val="bg1"/>
                </a:solidFill>
                <a:latin typeface="Calibri" pitchFamily="34" charset="0"/>
              </a:rPr>
              <a:t>V = I X R</a:t>
            </a:r>
          </a:p>
          <a:p>
            <a:endParaRPr lang="en-CA" sz="3200">
              <a:solidFill>
                <a:schemeClr val="bg1"/>
              </a:solidFill>
              <a:latin typeface="Calibri" pitchFamily="34" charset="0"/>
            </a:endParaRPr>
          </a:p>
          <a:p>
            <a:endParaRPr lang="en-CA" sz="3200">
              <a:solidFill>
                <a:schemeClr val="bg1"/>
              </a:solidFill>
              <a:latin typeface="Calibri" pitchFamily="34" charset="0"/>
            </a:endParaRPr>
          </a:p>
          <a:p>
            <a:endParaRPr lang="en-CA" sz="3200">
              <a:solidFill>
                <a:schemeClr val="bg1"/>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CA" dirty="0" smtClean="0"/>
              <a:t>Question</a:t>
            </a:r>
          </a:p>
        </p:txBody>
      </p:sp>
      <p:sp>
        <p:nvSpPr>
          <p:cNvPr id="12291" name="Content Placeholder 2"/>
          <p:cNvSpPr>
            <a:spLocks noGrp="1"/>
          </p:cNvSpPr>
          <p:nvPr>
            <p:ph idx="1"/>
          </p:nvPr>
        </p:nvSpPr>
        <p:spPr>
          <a:xfrm>
            <a:off x="457200" y="1600200"/>
            <a:ext cx="8229600" cy="1685925"/>
          </a:xfrm>
        </p:spPr>
        <p:txBody>
          <a:bodyPr/>
          <a:lstStyle/>
          <a:p>
            <a:pPr eaLnBrk="1" hangingPunct="1"/>
            <a:r>
              <a:rPr lang="en-CA" smtClean="0">
                <a:solidFill>
                  <a:schemeClr val="bg1"/>
                </a:solidFill>
              </a:rPr>
              <a:t>What is the voltage drop across a 100 watt light bulb if the resistance is 150 </a:t>
            </a:r>
            <a:r>
              <a:rPr lang="el-GR" smtClean="0">
                <a:solidFill>
                  <a:schemeClr val="bg1"/>
                </a:solidFill>
              </a:rPr>
              <a:t>Ω</a:t>
            </a:r>
            <a:r>
              <a:rPr lang="en-CA" smtClean="0">
                <a:solidFill>
                  <a:schemeClr val="bg1"/>
                </a:solidFill>
              </a:rPr>
              <a:t> and the current is 0.8A?</a:t>
            </a:r>
          </a:p>
          <a:p>
            <a:pPr eaLnBrk="1" hangingPunct="1"/>
            <a:endParaRPr lang="en-CA" smtClean="0">
              <a:solidFill>
                <a:schemeClr val="bg1"/>
              </a:solidFill>
            </a:endParaRPr>
          </a:p>
        </p:txBody>
      </p:sp>
      <p:sp>
        <p:nvSpPr>
          <p:cNvPr id="4" name="TextBox 3"/>
          <p:cNvSpPr txBox="1">
            <a:spLocks noChangeArrowheads="1"/>
          </p:cNvSpPr>
          <p:nvPr/>
        </p:nvSpPr>
        <p:spPr bwMode="auto">
          <a:xfrm>
            <a:off x="827088" y="3573463"/>
            <a:ext cx="7715250" cy="2554287"/>
          </a:xfrm>
          <a:prstGeom prst="rect">
            <a:avLst/>
          </a:prstGeom>
          <a:noFill/>
          <a:ln w="9525">
            <a:noFill/>
            <a:miter lim="800000"/>
            <a:headEnd/>
            <a:tailEnd/>
          </a:ln>
        </p:spPr>
        <p:txBody>
          <a:bodyPr>
            <a:spAutoFit/>
          </a:bodyPr>
          <a:lstStyle/>
          <a:p>
            <a:r>
              <a:rPr lang="en-CA" sz="3200" b="1">
                <a:solidFill>
                  <a:srgbClr val="FFFF00"/>
                </a:solidFill>
                <a:latin typeface="Calibri" pitchFamily="34" charset="0"/>
              </a:rPr>
              <a:t>V = I X R</a:t>
            </a:r>
          </a:p>
          <a:p>
            <a:r>
              <a:rPr lang="en-CA" sz="3200" b="1">
                <a:solidFill>
                  <a:srgbClr val="FFFF00"/>
                </a:solidFill>
                <a:latin typeface="Calibri" pitchFamily="34" charset="0"/>
              </a:rPr>
              <a:t>V = 0.8 A X 150 </a:t>
            </a:r>
            <a:r>
              <a:rPr lang="el-GR" sz="3200" b="1">
                <a:solidFill>
                  <a:srgbClr val="FFFF00"/>
                </a:solidFill>
              </a:rPr>
              <a:t>Ω</a:t>
            </a:r>
            <a:r>
              <a:rPr lang="en-CA" sz="3200" b="1">
                <a:solidFill>
                  <a:srgbClr val="FFFF00"/>
                </a:solidFill>
                <a:latin typeface="Calibri" pitchFamily="34" charset="0"/>
              </a:rPr>
              <a:t> </a:t>
            </a:r>
          </a:p>
          <a:p>
            <a:r>
              <a:rPr lang="en-CA" sz="3200" b="1">
                <a:solidFill>
                  <a:srgbClr val="FFFF00"/>
                </a:solidFill>
                <a:latin typeface="Calibri" pitchFamily="34" charset="0"/>
              </a:rPr>
              <a:t>V = 120 V</a:t>
            </a:r>
          </a:p>
          <a:p>
            <a:endParaRPr lang="en-CA" sz="3200" b="1">
              <a:solidFill>
                <a:schemeClr val="bg1"/>
              </a:solidFill>
              <a:latin typeface="Calibri" pitchFamily="34" charset="0"/>
            </a:endParaRPr>
          </a:p>
          <a:p>
            <a:r>
              <a:rPr lang="en-CA" sz="3200" b="1">
                <a:solidFill>
                  <a:srgbClr val="C00000"/>
                </a:solidFill>
                <a:latin typeface="Calibri" pitchFamily="34" charset="0"/>
              </a:rPr>
              <a:t>Therefore the voltage drop is 120 V</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28625" y="0"/>
            <a:ext cx="8229600" cy="1143000"/>
          </a:xfrm>
        </p:spPr>
        <p:txBody>
          <a:bodyPr/>
          <a:lstStyle/>
          <a:p>
            <a:r>
              <a:rPr lang="en-US" dirty="0" smtClean="0"/>
              <a:t>Recall and Extend</a:t>
            </a:r>
            <a:endParaRPr lang="en-CA" dirty="0" smtClean="0"/>
          </a:p>
        </p:txBody>
      </p:sp>
      <p:sp>
        <p:nvSpPr>
          <p:cNvPr id="13315" name="Content Placeholder 2"/>
          <p:cNvSpPr>
            <a:spLocks noGrp="1"/>
          </p:cNvSpPr>
          <p:nvPr>
            <p:ph idx="1"/>
          </p:nvPr>
        </p:nvSpPr>
        <p:spPr>
          <a:xfrm>
            <a:off x="323850" y="1143000"/>
            <a:ext cx="8640763" cy="5429250"/>
          </a:xfrm>
        </p:spPr>
        <p:txBody>
          <a:bodyPr/>
          <a:lstStyle/>
          <a:p>
            <a:r>
              <a:rPr lang="en-US" sz="2800" smtClean="0">
                <a:solidFill>
                  <a:schemeClr val="bg1"/>
                </a:solidFill>
              </a:rPr>
              <a:t>What gives a light its brightness is the Power (kW)</a:t>
            </a:r>
          </a:p>
          <a:p>
            <a:pPr lvl="1"/>
            <a:r>
              <a:rPr lang="en-US" smtClean="0">
                <a:solidFill>
                  <a:schemeClr val="bg1"/>
                </a:solidFill>
              </a:rPr>
              <a:t>P = V X I</a:t>
            </a:r>
          </a:p>
          <a:p>
            <a:endParaRPr lang="en-US" sz="2800" smtClean="0">
              <a:solidFill>
                <a:schemeClr val="bg1"/>
              </a:solidFill>
            </a:endParaRPr>
          </a:p>
          <a:p>
            <a:r>
              <a:rPr lang="en-US" sz="2800" smtClean="0">
                <a:solidFill>
                  <a:schemeClr val="bg1"/>
                </a:solidFill>
              </a:rPr>
              <a:t>Remember, V = I X R and if we increase the resistance, we decrease the current.  Why does V stay the same???? – Think about what V is!  </a:t>
            </a:r>
          </a:p>
          <a:p>
            <a:endParaRPr lang="en-US" sz="2800" smtClean="0">
              <a:solidFill>
                <a:schemeClr val="bg1"/>
              </a:solidFill>
            </a:endParaRPr>
          </a:p>
          <a:p>
            <a:r>
              <a:rPr lang="en-US" sz="2800" smtClean="0">
                <a:solidFill>
                  <a:schemeClr val="bg1"/>
                </a:solidFill>
              </a:rPr>
              <a:t>If current decreases, power decreases (P=V X I)</a:t>
            </a:r>
          </a:p>
          <a:p>
            <a:endParaRPr lang="en-US" sz="2800" smtClean="0">
              <a:solidFill>
                <a:schemeClr val="bg1"/>
              </a:solidFill>
            </a:endParaRPr>
          </a:p>
          <a:p>
            <a:r>
              <a:rPr lang="en-US" sz="2800" smtClean="0">
                <a:solidFill>
                  <a:schemeClr val="bg1"/>
                </a:solidFill>
              </a:rPr>
              <a:t>Less power means your load can’t do its job as well</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11188" y="0"/>
            <a:ext cx="8229600" cy="796925"/>
          </a:xfrm>
        </p:spPr>
        <p:txBody>
          <a:bodyPr/>
          <a:lstStyle/>
          <a:p>
            <a:r>
              <a:rPr lang="en-US" dirty="0" smtClean="0"/>
              <a:t>Example</a:t>
            </a:r>
            <a:endParaRPr lang="en-CA" dirty="0" smtClean="0"/>
          </a:p>
        </p:txBody>
      </p:sp>
      <p:sp>
        <p:nvSpPr>
          <p:cNvPr id="14339" name="Content Placeholder 2"/>
          <p:cNvSpPr>
            <a:spLocks noGrp="1"/>
          </p:cNvSpPr>
          <p:nvPr>
            <p:ph idx="1"/>
          </p:nvPr>
        </p:nvSpPr>
        <p:spPr>
          <a:xfrm>
            <a:off x="323850" y="836613"/>
            <a:ext cx="8424863" cy="4895850"/>
          </a:xfrm>
        </p:spPr>
        <p:txBody>
          <a:bodyPr/>
          <a:lstStyle/>
          <a:p>
            <a:pPr marL="342900" lvl="1" indent="-342900">
              <a:buFont typeface="Arial" charset="0"/>
              <a:buNone/>
            </a:pPr>
            <a:r>
              <a:rPr lang="en-US" smtClean="0">
                <a:solidFill>
                  <a:srgbClr val="002060"/>
                </a:solidFill>
              </a:rPr>
              <a:t>E.g.  Which Bulb (A or B) has the greater Electrical Power?  Voltage across each bulb = 5 V.  </a:t>
            </a:r>
          </a:p>
          <a:p>
            <a:pPr marL="342900" lvl="1" indent="-342900">
              <a:buFont typeface="Arial" charset="0"/>
              <a:buChar char="•"/>
            </a:pPr>
            <a:r>
              <a:rPr lang="en-US" smtClean="0">
                <a:solidFill>
                  <a:schemeClr val="bg1"/>
                </a:solidFill>
              </a:rPr>
              <a:t>Bulb A has a resistance of 2 ohm’s while Bulb B has a resistance of 4 ohm’s </a:t>
            </a:r>
          </a:p>
          <a:p>
            <a:pPr marL="342900" lvl="1" indent="-342900">
              <a:buFont typeface="Arial" charset="0"/>
              <a:buNone/>
            </a:pPr>
            <a:r>
              <a:rPr lang="en-US" smtClean="0">
                <a:solidFill>
                  <a:srgbClr val="FFFF00"/>
                </a:solidFill>
              </a:rPr>
              <a:t>Bulb A: </a:t>
            </a:r>
          </a:p>
          <a:p>
            <a:pPr marL="342900" lvl="1" indent="-342900">
              <a:buFont typeface="Arial" charset="0"/>
              <a:buNone/>
            </a:pPr>
            <a:r>
              <a:rPr lang="en-US" smtClean="0">
                <a:solidFill>
                  <a:schemeClr val="bg1"/>
                </a:solidFill>
              </a:rPr>
              <a:t>I = V/R =</a:t>
            </a:r>
          </a:p>
          <a:p>
            <a:pPr marL="342900" lvl="1" indent="-342900">
              <a:buFont typeface="Arial" charset="0"/>
              <a:buNone/>
            </a:pPr>
            <a:r>
              <a:rPr lang="en-US" smtClean="0">
                <a:solidFill>
                  <a:schemeClr val="bg1"/>
                </a:solidFill>
                <a:sym typeface="Wingdings" pitchFamily="2" charset="2"/>
              </a:rPr>
              <a:t>P = V X I = </a:t>
            </a:r>
          </a:p>
          <a:p>
            <a:pPr marL="342900" lvl="1" indent="-342900">
              <a:buFont typeface="Arial" charset="0"/>
              <a:buChar char="•"/>
            </a:pPr>
            <a:endParaRPr lang="en-US" sz="500" smtClean="0">
              <a:solidFill>
                <a:schemeClr val="bg1"/>
              </a:solidFill>
              <a:sym typeface="Wingdings" pitchFamily="2" charset="2"/>
            </a:endParaRPr>
          </a:p>
          <a:p>
            <a:pPr marL="342900" lvl="1" indent="-342900">
              <a:buFont typeface="Arial" charset="0"/>
              <a:buNone/>
            </a:pPr>
            <a:r>
              <a:rPr lang="en-US" smtClean="0">
                <a:solidFill>
                  <a:srgbClr val="FFFF00"/>
                </a:solidFill>
                <a:sym typeface="Wingdings" pitchFamily="2" charset="2"/>
              </a:rPr>
              <a:t>Bulb B: </a:t>
            </a:r>
          </a:p>
          <a:p>
            <a:pPr marL="342900" lvl="1" indent="-342900">
              <a:buFont typeface="Arial" charset="0"/>
              <a:buNone/>
            </a:pPr>
            <a:r>
              <a:rPr lang="en-US" smtClean="0">
                <a:solidFill>
                  <a:schemeClr val="bg1"/>
                </a:solidFill>
                <a:sym typeface="Wingdings" pitchFamily="2" charset="2"/>
              </a:rPr>
              <a:t>I = V/R =</a:t>
            </a:r>
          </a:p>
          <a:p>
            <a:pPr marL="342900" lvl="1" indent="-342900">
              <a:buFont typeface="Arial" charset="0"/>
              <a:buNone/>
            </a:pPr>
            <a:r>
              <a:rPr lang="en-US" smtClean="0">
                <a:solidFill>
                  <a:schemeClr val="bg1"/>
                </a:solidFill>
                <a:sym typeface="Wingdings" pitchFamily="2" charset="2"/>
              </a:rPr>
              <a:t>P = V X I =</a:t>
            </a:r>
          </a:p>
          <a:p>
            <a:endParaRPr lang="en-CA"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11188" y="0"/>
            <a:ext cx="8229600" cy="796925"/>
          </a:xfrm>
        </p:spPr>
        <p:txBody>
          <a:bodyPr/>
          <a:lstStyle/>
          <a:p>
            <a:r>
              <a:rPr lang="en-US" smtClean="0">
                <a:solidFill>
                  <a:schemeClr val="bg1"/>
                </a:solidFill>
              </a:rPr>
              <a:t>Example</a:t>
            </a:r>
            <a:endParaRPr lang="en-CA" smtClean="0">
              <a:solidFill>
                <a:schemeClr val="bg1"/>
              </a:solidFill>
            </a:endParaRPr>
          </a:p>
        </p:txBody>
      </p:sp>
      <p:sp>
        <p:nvSpPr>
          <p:cNvPr id="14339" name="Content Placeholder 2"/>
          <p:cNvSpPr>
            <a:spLocks noGrp="1"/>
          </p:cNvSpPr>
          <p:nvPr>
            <p:ph idx="1"/>
          </p:nvPr>
        </p:nvSpPr>
        <p:spPr>
          <a:xfrm>
            <a:off x="323850" y="836613"/>
            <a:ext cx="8424863" cy="4895850"/>
          </a:xfrm>
        </p:spPr>
        <p:txBody>
          <a:bodyPr/>
          <a:lstStyle/>
          <a:p>
            <a:pPr marL="342900" lvl="1" indent="-342900">
              <a:buFont typeface="Arial" charset="0"/>
              <a:buNone/>
            </a:pPr>
            <a:r>
              <a:rPr lang="en-US" smtClean="0">
                <a:solidFill>
                  <a:srgbClr val="002060"/>
                </a:solidFill>
              </a:rPr>
              <a:t>E.g.  Which Bulb (A or B) has the greater Electrical Power?  Voltage across each bulb = 5 V.  </a:t>
            </a:r>
          </a:p>
          <a:p>
            <a:pPr marL="342900" lvl="1" indent="-342900">
              <a:buFont typeface="Arial" charset="0"/>
              <a:buChar char="•"/>
            </a:pPr>
            <a:r>
              <a:rPr lang="en-US" smtClean="0">
                <a:solidFill>
                  <a:schemeClr val="bg1"/>
                </a:solidFill>
              </a:rPr>
              <a:t>Bulb A has a resistance of 2 ohm’s while Bulb B has a resistance of 4 ohm’s </a:t>
            </a:r>
          </a:p>
          <a:p>
            <a:pPr marL="342900" lvl="1" indent="-342900">
              <a:buFont typeface="Arial" charset="0"/>
              <a:buNone/>
            </a:pPr>
            <a:r>
              <a:rPr lang="en-US" smtClean="0">
                <a:solidFill>
                  <a:srgbClr val="FFFF00"/>
                </a:solidFill>
              </a:rPr>
              <a:t>Bulb A: </a:t>
            </a:r>
          </a:p>
          <a:p>
            <a:pPr marL="342900" lvl="1" indent="-342900">
              <a:buFont typeface="Arial" charset="0"/>
              <a:buChar char="•"/>
            </a:pPr>
            <a:r>
              <a:rPr lang="en-US" smtClean="0">
                <a:solidFill>
                  <a:schemeClr val="bg1"/>
                </a:solidFill>
              </a:rPr>
              <a:t>I = V/R = 5 V/2</a:t>
            </a:r>
            <a:r>
              <a:rPr lang="el-GR" smtClean="0">
                <a:solidFill>
                  <a:schemeClr val="bg1"/>
                </a:solidFill>
              </a:rPr>
              <a:t> Ω</a:t>
            </a:r>
            <a:r>
              <a:rPr lang="en-US" smtClean="0">
                <a:solidFill>
                  <a:schemeClr val="bg1"/>
                </a:solidFill>
              </a:rPr>
              <a:t>  = 2.5 A </a:t>
            </a:r>
          </a:p>
          <a:p>
            <a:pPr marL="342900" lvl="1" indent="-342900">
              <a:buFont typeface="Arial" charset="0"/>
              <a:buChar char="•"/>
            </a:pPr>
            <a:r>
              <a:rPr lang="en-US" smtClean="0">
                <a:solidFill>
                  <a:schemeClr val="bg1"/>
                </a:solidFill>
                <a:sym typeface="Wingdings" pitchFamily="2" charset="2"/>
              </a:rPr>
              <a:t>P = V X I = 5 V X 2.5 A = 12.5 W</a:t>
            </a:r>
          </a:p>
          <a:p>
            <a:pPr marL="342900" lvl="1" indent="-342900">
              <a:buFont typeface="Arial" charset="0"/>
              <a:buChar char="•"/>
            </a:pPr>
            <a:endParaRPr lang="en-US" sz="500" smtClean="0">
              <a:solidFill>
                <a:schemeClr val="bg1"/>
              </a:solidFill>
              <a:sym typeface="Wingdings" pitchFamily="2" charset="2"/>
            </a:endParaRPr>
          </a:p>
          <a:p>
            <a:pPr marL="342900" lvl="1" indent="-342900">
              <a:buFont typeface="Arial" charset="0"/>
              <a:buNone/>
            </a:pPr>
            <a:r>
              <a:rPr lang="en-US" smtClean="0">
                <a:solidFill>
                  <a:srgbClr val="FFFF00"/>
                </a:solidFill>
                <a:sym typeface="Wingdings" pitchFamily="2" charset="2"/>
              </a:rPr>
              <a:t>Bulb B: </a:t>
            </a:r>
          </a:p>
          <a:p>
            <a:pPr marL="342900" lvl="1" indent="-342900">
              <a:buFont typeface="Arial" charset="0"/>
              <a:buNone/>
            </a:pPr>
            <a:r>
              <a:rPr lang="en-US" smtClean="0">
                <a:solidFill>
                  <a:schemeClr val="bg1"/>
                </a:solidFill>
                <a:sym typeface="Wingdings" pitchFamily="2" charset="2"/>
              </a:rPr>
              <a:t>I = V/R = 5 V/4 </a:t>
            </a:r>
            <a:r>
              <a:rPr lang="el-GR" smtClean="0">
                <a:solidFill>
                  <a:schemeClr val="bg1"/>
                </a:solidFill>
              </a:rPr>
              <a:t>Ω</a:t>
            </a:r>
            <a:r>
              <a:rPr lang="en-US" smtClean="0">
                <a:solidFill>
                  <a:schemeClr val="bg1"/>
                </a:solidFill>
                <a:sym typeface="Wingdings" pitchFamily="2" charset="2"/>
              </a:rPr>
              <a:t> = 1.25 A</a:t>
            </a:r>
          </a:p>
          <a:p>
            <a:pPr marL="342900" lvl="1" indent="-342900">
              <a:buFont typeface="Arial" charset="0"/>
              <a:buNone/>
            </a:pPr>
            <a:r>
              <a:rPr lang="en-US" smtClean="0">
                <a:solidFill>
                  <a:schemeClr val="bg1"/>
                </a:solidFill>
                <a:sym typeface="Wingdings" pitchFamily="2" charset="2"/>
              </a:rPr>
              <a:t>P = V X I = 5 V X 1.25 A = 6.25 W</a:t>
            </a:r>
          </a:p>
          <a:p>
            <a:pPr marL="342900" lvl="1" indent="-342900">
              <a:buFont typeface="Arial" charset="0"/>
              <a:buChar char="•"/>
            </a:pPr>
            <a:r>
              <a:rPr lang="en-US" smtClean="0">
                <a:solidFill>
                  <a:srgbClr val="C00000"/>
                </a:solidFill>
                <a:sym typeface="Wingdings" pitchFamily="2" charset="2"/>
              </a:rPr>
              <a:t>Since Bulb B has a lower Power, it will glow less than Bulb A</a:t>
            </a:r>
            <a:endParaRPr lang="en-CA" smtClean="0">
              <a:solidFill>
                <a:srgbClr val="C00000"/>
              </a:solidFill>
            </a:endParaRPr>
          </a:p>
          <a:p>
            <a:endParaRPr lang="en-CA"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4339">
                                            <p:txEl>
                                              <p:pRg st="9" end="9"/>
                                            </p:txEl>
                                          </p:spTgt>
                                        </p:tgtEl>
                                        <p:attrNameLst>
                                          <p:attrName>style.visibility</p:attrName>
                                        </p:attrNameLst>
                                      </p:cBhvr>
                                      <p:to>
                                        <p:strVal val="visible"/>
                                      </p:to>
                                    </p:set>
                                    <p:animEffect transition="in" filter="box(in)">
                                      <p:cBhvr>
                                        <p:cTn id="7" dur="500"/>
                                        <p:tgtEl>
                                          <p:spTgt spid="1433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Calculating Resistance in a Circuit</a:t>
            </a:r>
            <a:endParaRPr lang="en-CA" dirty="0"/>
          </a:p>
        </p:txBody>
      </p:sp>
      <p:sp>
        <p:nvSpPr>
          <p:cNvPr id="3" name="Content Placeholder 2"/>
          <p:cNvSpPr>
            <a:spLocks noGrp="1"/>
          </p:cNvSpPr>
          <p:nvPr>
            <p:ph idx="1"/>
          </p:nvPr>
        </p:nvSpPr>
        <p:spPr/>
        <p:txBody>
          <a:bodyPr/>
          <a:lstStyle/>
          <a:p>
            <a:pPr eaLnBrk="1" hangingPunct="1">
              <a:buFontTx/>
              <a:buNone/>
            </a:pPr>
            <a:r>
              <a:rPr lang="en-US" dirty="0" smtClean="0"/>
              <a:t>Solve the circuits calculating the voltage, current and any unknown resistances.</a:t>
            </a:r>
          </a:p>
          <a:p>
            <a:pPr eaLnBrk="1" hangingPunct="1">
              <a:buFontTx/>
              <a:buNone/>
            </a:pPr>
            <a:endParaRPr lang="en-US" dirty="0" smtClean="0"/>
          </a:p>
          <a:p>
            <a:pPr eaLnBrk="1" hangingPunct="1">
              <a:buFontTx/>
              <a:buNone/>
            </a:pPr>
            <a:r>
              <a:rPr lang="en-US" b="1" dirty="0" smtClean="0"/>
              <a:t>**R</a:t>
            </a:r>
            <a:r>
              <a:rPr lang="en-US" b="1" baseline="-25000" dirty="0" smtClean="0"/>
              <a:t>T</a:t>
            </a:r>
            <a:r>
              <a:rPr lang="en-US" b="1" dirty="0" smtClean="0"/>
              <a:t> Series = R</a:t>
            </a:r>
            <a:r>
              <a:rPr lang="en-US" b="1" baseline="-25000" dirty="0" smtClean="0"/>
              <a:t>1</a:t>
            </a:r>
            <a:r>
              <a:rPr lang="en-US" b="1" dirty="0" smtClean="0"/>
              <a:t> + R</a:t>
            </a:r>
            <a:r>
              <a:rPr lang="en-US" b="1" baseline="-25000" dirty="0" smtClean="0"/>
              <a:t>2</a:t>
            </a:r>
            <a:r>
              <a:rPr lang="en-US" b="1" dirty="0" smtClean="0"/>
              <a:t> + … + </a:t>
            </a:r>
            <a:r>
              <a:rPr lang="en-US" b="1" dirty="0" err="1" smtClean="0"/>
              <a:t>R</a:t>
            </a:r>
            <a:r>
              <a:rPr lang="en-US" b="1" baseline="-25000" dirty="0" err="1" smtClean="0"/>
              <a:t>n</a:t>
            </a:r>
            <a:r>
              <a:rPr lang="en-US" b="1" dirty="0" smtClean="0"/>
              <a:t> </a:t>
            </a:r>
            <a:r>
              <a:rPr lang="en-US" b="1" dirty="0" smtClean="0">
                <a:sym typeface="Wingdings" pitchFamily="2" charset="2"/>
              </a:rPr>
              <a:t> simply add the resistances found in the circuit</a:t>
            </a:r>
          </a:p>
          <a:p>
            <a:pPr eaLnBrk="1" hangingPunct="1">
              <a:buFontTx/>
              <a:buNone/>
            </a:pPr>
            <a:endParaRPr lang="en-US" b="1" dirty="0" smtClean="0">
              <a:sym typeface="Wingdings" pitchFamily="2" charset="2"/>
            </a:endParaRPr>
          </a:p>
          <a:p>
            <a:pPr eaLnBrk="1" hangingPunct="1">
              <a:buFontTx/>
              <a:buNone/>
            </a:pPr>
            <a:r>
              <a:rPr lang="en-US" b="1" dirty="0" smtClean="0">
                <a:sym typeface="Wingdings" pitchFamily="2" charset="2"/>
              </a:rPr>
              <a:t>**R</a:t>
            </a:r>
            <a:r>
              <a:rPr lang="en-US" b="1" baseline="-25000" dirty="0" smtClean="0">
                <a:sym typeface="Wingdings" pitchFamily="2" charset="2"/>
              </a:rPr>
              <a:t>T</a:t>
            </a:r>
            <a:r>
              <a:rPr lang="en-US" b="1" dirty="0" smtClean="0">
                <a:sym typeface="Wingdings" pitchFamily="2" charset="2"/>
              </a:rPr>
              <a:t> Parallel =                     </a:t>
            </a:r>
          </a:p>
          <a:p>
            <a:pPr eaLnBrk="1" hangingPunct="1">
              <a:buFontTx/>
              <a:buNone/>
            </a:pPr>
            <a:r>
              <a:rPr lang="en-US" dirty="0" smtClean="0">
                <a:sym typeface="Wingdings" pitchFamily="2" charset="2"/>
              </a:rPr>
              <a:t>                               </a:t>
            </a:r>
            <a:endParaRPr lang="en-US" dirty="0" smtClean="0"/>
          </a:p>
          <a:p>
            <a:endParaRPr lang="en-CA"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pic>
        <p:nvPicPr>
          <p:cNvPr id="102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071801" y="4929198"/>
            <a:ext cx="2077197" cy="64294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755650" y="765175"/>
            <a:ext cx="7772400" cy="1008063"/>
          </a:xfrm>
        </p:spPr>
        <p:txBody>
          <a:bodyPr/>
          <a:lstStyle/>
          <a:p>
            <a:pPr eaLnBrk="1" hangingPunct="1"/>
            <a:r>
              <a:rPr lang="en-CA" sz="6000" dirty="0" smtClean="0"/>
              <a:t>Electrical Resistance</a:t>
            </a:r>
            <a:br>
              <a:rPr lang="en-CA" sz="6000" dirty="0" smtClean="0"/>
            </a:br>
            <a:endParaRPr lang="en-CA" sz="6000" dirty="0" smtClean="0"/>
          </a:p>
        </p:txBody>
      </p:sp>
      <p:pic>
        <p:nvPicPr>
          <p:cNvPr id="2052" name="Picture 4"/>
          <p:cNvPicPr>
            <a:picLocks noChangeAspect="1" noChangeArrowheads="1"/>
          </p:cNvPicPr>
          <p:nvPr/>
        </p:nvPicPr>
        <p:blipFill>
          <a:blip r:embed="rId3" cstate="print"/>
          <a:srcRect/>
          <a:stretch>
            <a:fillRect/>
          </a:stretch>
        </p:blipFill>
        <p:spPr bwMode="auto">
          <a:xfrm>
            <a:off x="71406" y="1500174"/>
            <a:ext cx="4746932" cy="3357586"/>
          </a:xfrm>
          <a:prstGeom prst="rect">
            <a:avLst/>
          </a:prstGeom>
          <a:noFill/>
          <a:ln w="9525">
            <a:noFill/>
            <a:miter lim="800000"/>
            <a:headEnd/>
            <a:tailEnd/>
          </a:ln>
          <a:effectLst/>
        </p:spPr>
      </p:pic>
      <p:pic>
        <p:nvPicPr>
          <p:cNvPr id="29698" name="Picture 2" descr="Resistance joke"/>
          <p:cNvPicPr>
            <a:picLocks noChangeAspect="1" noChangeArrowheads="1"/>
          </p:cNvPicPr>
          <p:nvPr/>
        </p:nvPicPr>
        <p:blipFill>
          <a:blip r:embed="rId4" cstate="print"/>
          <a:srcRect/>
          <a:stretch>
            <a:fillRect/>
          </a:stretch>
        </p:blipFill>
        <p:spPr bwMode="auto">
          <a:xfrm>
            <a:off x="4857784" y="2428900"/>
            <a:ext cx="4214810" cy="421481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539750" y="0"/>
            <a:ext cx="8229600" cy="954088"/>
          </a:xfrm>
        </p:spPr>
        <p:txBody>
          <a:bodyPr/>
          <a:lstStyle/>
          <a:p>
            <a:pPr eaLnBrk="1" hangingPunct="1"/>
            <a:r>
              <a:rPr lang="en-US" dirty="0" smtClean="0"/>
              <a:t>KEY TERM – RESISTANCE (R)</a:t>
            </a:r>
            <a:endParaRPr lang="en-CA" dirty="0" smtClean="0"/>
          </a:p>
        </p:txBody>
      </p:sp>
      <p:sp>
        <p:nvSpPr>
          <p:cNvPr id="3075" name="Content Placeholder 2"/>
          <p:cNvSpPr>
            <a:spLocks noGrp="1"/>
          </p:cNvSpPr>
          <p:nvPr>
            <p:ph idx="1"/>
          </p:nvPr>
        </p:nvSpPr>
        <p:spPr>
          <a:xfrm>
            <a:off x="0" y="836613"/>
            <a:ext cx="9144000" cy="3438525"/>
          </a:xfrm>
        </p:spPr>
        <p:txBody>
          <a:bodyPr/>
          <a:lstStyle/>
          <a:p>
            <a:pPr eaLnBrk="1" hangingPunct="1"/>
            <a:r>
              <a:rPr lang="en-US" dirty="0" smtClean="0">
                <a:solidFill>
                  <a:schemeClr val="bg1"/>
                </a:solidFill>
              </a:rPr>
              <a:t>When the electrons pass into a device (load) they bump into substances within the object (ions, other electrons, etc.)</a:t>
            </a:r>
          </a:p>
          <a:p>
            <a:pPr eaLnBrk="1" hangingPunct="1"/>
            <a:r>
              <a:rPr lang="en-US" dirty="0" smtClean="0">
                <a:solidFill>
                  <a:schemeClr val="bg1"/>
                </a:solidFill>
              </a:rPr>
              <a:t>These bumps interfere with the electron flow because they get in the way </a:t>
            </a:r>
          </a:p>
          <a:p>
            <a:pPr eaLnBrk="1" hangingPunct="1"/>
            <a:r>
              <a:rPr lang="en-US" b="1" u="sng" dirty="0" smtClean="0">
                <a:solidFill>
                  <a:schemeClr val="bg1"/>
                </a:solidFill>
              </a:rPr>
              <a:t>Electrical resistance is a property of a substance that hinders electric current and converts electrical energy into other forms such as heat</a:t>
            </a:r>
          </a:p>
          <a:p>
            <a:pPr eaLnBrk="1" hangingPunct="1"/>
            <a:r>
              <a:rPr lang="en-US" dirty="0" smtClean="0">
                <a:solidFill>
                  <a:schemeClr val="bg1"/>
                </a:solidFill>
              </a:rPr>
              <a:t>Can you think of an example?</a:t>
            </a:r>
            <a:endParaRPr lang="en-CA" dirty="0" smtClean="0">
              <a:solidFill>
                <a:schemeClr val="bg1"/>
              </a:solidFill>
            </a:endParaRPr>
          </a:p>
        </p:txBody>
      </p:sp>
      <p:pic>
        <p:nvPicPr>
          <p:cNvPr id="3076" name="Picture 2"/>
          <p:cNvPicPr>
            <a:picLocks noChangeAspect="1" noChangeArrowheads="1"/>
          </p:cNvPicPr>
          <p:nvPr/>
        </p:nvPicPr>
        <p:blipFill>
          <a:blip r:embed="rId3" cstate="print"/>
          <a:srcRect/>
          <a:stretch>
            <a:fillRect/>
          </a:stretch>
        </p:blipFill>
        <p:spPr bwMode="auto">
          <a:xfrm>
            <a:off x="6011863" y="5000625"/>
            <a:ext cx="3132137" cy="1857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CA" dirty="0" smtClean="0"/>
              <a:t>Loads</a:t>
            </a:r>
          </a:p>
        </p:txBody>
      </p:sp>
      <p:sp>
        <p:nvSpPr>
          <p:cNvPr id="4099" name="Content Placeholder 2"/>
          <p:cNvSpPr>
            <a:spLocks noGrp="1"/>
          </p:cNvSpPr>
          <p:nvPr>
            <p:ph idx="1"/>
          </p:nvPr>
        </p:nvSpPr>
        <p:spPr>
          <a:xfrm>
            <a:off x="0" y="1196975"/>
            <a:ext cx="8964613" cy="4543425"/>
          </a:xfrm>
        </p:spPr>
        <p:txBody>
          <a:bodyPr/>
          <a:lstStyle/>
          <a:p>
            <a:pPr eaLnBrk="1" hangingPunct="1"/>
            <a:r>
              <a:rPr lang="en-CA" b="1" u="sng" smtClean="0">
                <a:solidFill>
                  <a:schemeClr val="bg1"/>
                </a:solidFill>
              </a:rPr>
              <a:t>A resistor or any other device that transforms electrical energy into heat, motion, sound or light</a:t>
            </a:r>
          </a:p>
          <a:p>
            <a:pPr lvl="1" eaLnBrk="1" hangingPunct="1"/>
            <a:r>
              <a:rPr lang="en-CA" smtClean="0">
                <a:solidFill>
                  <a:schemeClr val="bg1"/>
                </a:solidFill>
              </a:rPr>
              <a:t>E.g. Watch, flashlight, light, computer, etc.</a:t>
            </a:r>
          </a:p>
        </p:txBody>
      </p:sp>
      <p:pic>
        <p:nvPicPr>
          <p:cNvPr id="5" name="Picture 5" descr="http://cdn.overclock.net/7/76/761d95c5_ResistanceIsFutile.gif"/>
          <p:cNvPicPr>
            <a:picLocks noChangeAspect="1" noChangeArrowheads="1"/>
          </p:cNvPicPr>
          <p:nvPr/>
        </p:nvPicPr>
        <p:blipFill>
          <a:blip r:embed="rId3" cstate="print"/>
          <a:srcRect/>
          <a:stretch>
            <a:fillRect/>
          </a:stretch>
        </p:blipFill>
        <p:spPr bwMode="auto">
          <a:xfrm>
            <a:off x="2268538" y="3068638"/>
            <a:ext cx="4824412" cy="3587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28625" y="0"/>
            <a:ext cx="8229600" cy="1143000"/>
          </a:xfrm>
        </p:spPr>
        <p:txBody>
          <a:bodyPr/>
          <a:lstStyle/>
          <a:p>
            <a:pPr eaLnBrk="1" hangingPunct="1"/>
            <a:r>
              <a:rPr lang="en-US" dirty="0" smtClean="0"/>
              <a:t>Resistance Continued</a:t>
            </a:r>
            <a:endParaRPr lang="en-CA" dirty="0" smtClean="0"/>
          </a:p>
        </p:txBody>
      </p:sp>
      <p:sp>
        <p:nvSpPr>
          <p:cNvPr id="5123" name="Content Placeholder 2"/>
          <p:cNvSpPr>
            <a:spLocks noGrp="1"/>
          </p:cNvSpPr>
          <p:nvPr>
            <p:ph idx="1"/>
          </p:nvPr>
        </p:nvSpPr>
        <p:spPr>
          <a:xfrm>
            <a:off x="285750" y="1000125"/>
            <a:ext cx="6357938" cy="5500688"/>
          </a:xfrm>
        </p:spPr>
        <p:txBody>
          <a:bodyPr/>
          <a:lstStyle/>
          <a:p>
            <a:pPr eaLnBrk="1" hangingPunct="1"/>
            <a:r>
              <a:rPr lang="en-US" b="1" u="sng" dirty="0" smtClean="0">
                <a:solidFill>
                  <a:schemeClr val="bg1"/>
                </a:solidFill>
              </a:rPr>
              <a:t>Some substances resist the flow of electrons more than others</a:t>
            </a:r>
          </a:p>
          <a:p>
            <a:pPr eaLnBrk="1" hangingPunct="1"/>
            <a:r>
              <a:rPr lang="en-US" dirty="0" smtClean="0">
                <a:solidFill>
                  <a:schemeClr val="bg1"/>
                </a:solidFill>
              </a:rPr>
              <a:t>Light bulb filaments are very good resistors and therefore slow down a lot of electrons.  </a:t>
            </a:r>
          </a:p>
          <a:p>
            <a:pPr lvl="1" eaLnBrk="1" hangingPunct="1"/>
            <a:r>
              <a:rPr lang="en-US" dirty="0" smtClean="0">
                <a:solidFill>
                  <a:schemeClr val="bg1"/>
                </a:solidFill>
              </a:rPr>
              <a:t>The energy from the electrons can then make the filaments glow making the light bulb light up </a:t>
            </a:r>
          </a:p>
          <a:p>
            <a:pPr eaLnBrk="1" hangingPunct="1"/>
            <a:r>
              <a:rPr lang="en-US" dirty="0" smtClean="0">
                <a:solidFill>
                  <a:schemeClr val="bg1"/>
                </a:solidFill>
              </a:rPr>
              <a:t>Copper is a very poor resistor.  Why does this property make copper an efficient electrical wire.  </a:t>
            </a:r>
            <a:endParaRPr lang="en-CA" dirty="0" smtClean="0">
              <a:solidFill>
                <a:schemeClr val="bg1"/>
              </a:solidFill>
            </a:endParaRPr>
          </a:p>
        </p:txBody>
      </p:sp>
      <p:pic>
        <p:nvPicPr>
          <p:cNvPr id="5124" name="Picture 4" descr="http://t3.gstatic.com/images?q=tbn:ANd9GcSUsvlL61rlmw_013o_4_qxUHmlZY1oqCiwb2LCgjINjyjMXfVF0g"/>
          <p:cNvPicPr>
            <a:picLocks noChangeAspect="1" noChangeArrowheads="1"/>
          </p:cNvPicPr>
          <p:nvPr/>
        </p:nvPicPr>
        <p:blipFill>
          <a:blip r:embed="rId3" cstate="print"/>
          <a:srcRect/>
          <a:stretch>
            <a:fillRect/>
          </a:stretch>
        </p:blipFill>
        <p:spPr bwMode="auto">
          <a:xfrm>
            <a:off x="6858000" y="1214438"/>
            <a:ext cx="1971675" cy="2324100"/>
          </a:xfrm>
          <a:prstGeom prst="rect">
            <a:avLst/>
          </a:prstGeom>
          <a:noFill/>
          <a:ln w="9525">
            <a:noFill/>
            <a:miter lim="800000"/>
            <a:headEnd/>
            <a:tailEnd/>
          </a:ln>
        </p:spPr>
      </p:pic>
      <p:cxnSp>
        <p:nvCxnSpPr>
          <p:cNvPr id="7" name="Straight Arrow Connector 6"/>
          <p:cNvCxnSpPr/>
          <p:nvPr/>
        </p:nvCxnSpPr>
        <p:spPr>
          <a:xfrm flipV="1">
            <a:off x="5724525" y="2286000"/>
            <a:ext cx="2062163" cy="128746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5126" name="Picture 6" descr="http://t3.gstatic.com/images?q=tbn:ANd9GcQctEfO9fhtWr1xljtarUTgZmwTl7eOUZif5rlToH-NHCDkq3FuDg"/>
          <p:cNvPicPr>
            <a:picLocks noChangeAspect="1" noChangeArrowheads="1"/>
          </p:cNvPicPr>
          <p:nvPr/>
        </p:nvPicPr>
        <p:blipFill>
          <a:blip r:embed="rId4" cstate="print"/>
          <a:srcRect/>
          <a:stretch>
            <a:fillRect/>
          </a:stretch>
        </p:blipFill>
        <p:spPr bwMode="auto">
          <a:xfrm>
            <a:off x="6572250" y="4429125"/>
            <a:ext cx="2200275" cy="2076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CA" dirty="0" smtClean="0"/>
              <a:t>Conductors</a:t>
            </a:r>
          </a:p>
        </p:txBody>
      </p:sp>
      <p:sp>
        <p:nvSpPr>
          <p:cNvPr id="6147" name="Content Placeholder 2"/>
          <p:cNvSpPr>
            <a:spLocks noGrp="1"/>
          </p:cNvSpPr>
          <p:nvPr>
            <p:ph idx="1"/>
          </p:nvPr>
        </p:nvSpPr>
        <p:spPr>
          <a:xfrm>
            <a:off x="457200" y="1600200"/>
            <a:ext cx="8229600" cy="4543425"/>
          </a:xfrm>
        </p:spPr>
        <p:txBody>
          <a:bodyPr/>
          <a:lstStyle/>
          <a:p>
            <a:pPr eaLnBrk="1" hangingPunct="1"/>
            <a:r>
              <a:rPr lang="en-CA" dirty="0" smtClean="0">
                <a:solidFill>
                  <a:schemeClr val="bg1"/>
                </a:solidFill>
              </a:rPr>
              <a:t>A substance that carries electrical energy without much resistance (little loss of electricity)</a:t>
            </a:r>
          </a:p>
          <a:p>
            <a:pPr eaLnBrk="1" hangingPunct="1"/>
            <a:endParaRPr lang="en-CA" dirty="0" smtClean="0">
              <a:solidFill>
                <a:schemeClr val="bg1"/>
              </a:solidFill>
            </a:endParaRPr>
          </a:p>
          <a:p>
            <a:pPr eaLnBrk="1" hangingPunct="1"/>
            <a:endParaRPr lang="en-CA" dirty="0" smtClean="0">
              <a:solidFill>
                <a:schemeClr val="bg1"/>
              </a:solidFill>
            </a:endParaRPr>
          </a:p>
          <a:p>
            <a:pPr eaLnBrk="1" hangingPunct="1"/>
            <a:r>
              <a:rPr lang="en-CA" dirty="0" smtClean="0">
                <a:solidFill>
                  <a:schemeClr val="bg1"/>
                </a:solidFill>
              </a:rPr>
              <a:t>Substances such as light bulbs are designed to be very poor conductors and therefore, a lot of energy from the electrons is lost near them making them glow </a:t>
            </a:r>
          </a:p>
        </p:txBody>
      </p:sp>
      <p:pic>
        <p:nvPicPr>
          <p:cNvPr id="6149" name="Picture 5" descr="https://encrypted-tbn2.gstatic.com/images?q=tbn:ANd9GcQgcC0MHFKlpi4xtiLPsAVYkELK7jdMSiEakrLVC_NybL9SLYlY"/>
          <p:cNvPicPr>
            <a:picLocks noChangeAspect="1" noChangeArrowheads="1"/>
          </p:cNvPicPr>
          <p:nvPr/>
        </p:nvPicPr>
        <p:blipFill>
          <a:blip r:embed="rId3" cstate="print"/>
          <a:srcRect/>
          <a:stretch>
            <a:fillRect/>
          </a:stretch>
        </p:blipFill>
        <p:spPr bwMode="auto">
          <a:xfrm>
            <a:off x="3357554" y="2714620"/>
            <a:ext cx="1914525" cy="1657351"/>
          </a:xfrm>
          <a:prstGeom prst="rect">
            <a:avLst/>
          </a:prstGeom>
          <a:noFill/>
        </p:spPr>
      </p:pic>
      <p:sp>
        <p:nvSpPr>
          <p:cNvPr id="6151" name="AutoShape 7" descr="data:image/jpeg;base64,/9j/4AAQSkZJRgABAQAAAQABAAD/2wCEAAkGBxAQDxUPEBAPDxAPDxAPDw8PDw8NDw8PFBUWFhQUFBQYHCggGBolHBQUITEhJSkrLi4uFyAzODMsNygtLisBCgoKDg0OGxAQGiwcHBwsLCwvLCwsLCwsLCwsLCwsLCwsLCwsLCwsLCwsLCwsLCwsLCwsLCwsLCwsLCssLCwsLP/AABEIAPQAzwMBIgACEQEDEQH/xAAcAAABBQEBAQAAAAAAAAAAAAACAAEDBAUGCAf/xABJEAACAgEBBAcFBAYGBwkAAAABAgADEQQFEiExBhMiQVFxgTJhkaGxI1JywQcUQnOC0SRTYoOSsjM0Q3Sis/AVFjVEY6PC4fH/xAAaAQADAQEBAQAAAAAAAAAAAAABAgMABAUG/8QAKhEAAgIBBAEDAgcBAAAAAAAAAAECEQMSITFBUSIygcHwBBMjM3Gx0aH/2gAMAwEAAhEDEQA/AL4WEBJN2OFn0dnxlAAR92ShYapBYaIwkNUkqpJFSK2OokSpJlSEqyVREbKqJHuQ1SSBYarFsdRACR92TBY+7FsppIN2OFkpWILNYNJHuw1SEFkirA2Moke7G3JNiICCxtJAUg9XLJWNuw2DQQhIe5JAsILBYdJAUgGuWisErNZnArBINydk+n1lrdkdw7MNi6TD3YgslIiAnRZxUABJFEW7DVZgpBKIYEQEMLEZRIQENRGAkiiKx0glWSKsh1OrrpXftdUXxPM+Q75z+r6R3W8NLVuj+ttHE+S/zgUWyjlGPJ1DYAySABzJOAPWZGq6UaKtt03qzDmtYaz5gY+c5ptDZd2tS9txzjdJKp8OWOPdzlurY4RcihEAGc76ZHPn3d3f4Hwh0JcsVZW+EWz01oJwlGqf+7VPqYA6ZDPHSXKPvFlk6bLpRcvaoGMH2XHAEkZxxwAfhAfZ+lJDb7tzAKqd3gd0+yMc8zLSF/mfdBJ0xp/ao1ajOMioMvyM0NN0m0bnAuCHwsVq/mRiUn0YCAVh8EZA3QMHkAwbj4fCUm2DaRkpW58WIx8Bx+c1RZnLIurOwRgRlSCO4g5EMLOOr2e9PGpnpbvCk7h/hMv6XpBbWcaiveX+tr5+qwPG+tzRzriSo6QrB3Y2k1ddy71bBx7u7zHdJt2R4Omk90AFj4kgWIrNYaISIJElKwSJhaI8QLhwk2IF47J/674bA0Y5SIVy1uRxXL6jk0FcVyQVycJCCQOQygQhI4WThItyCxtBEFmXtLbIrPVUgWW9/elf4vE+6DtbaTMxooOCOFlo/Z8VX3yDQ6EL2VHE8z3k+JjxXbEk+kVa9nGx+suY22f2vZX3Ad02aNAAO32R3L3/AA7pLWAnBcFu9u4eUlRPHnBKTYYwS53YgFHBUHmRk5gNUDzA+A/67zLASEEk9iu7K4pHLAwOQwMDuj9XLQSIpNYNJUCQgJPuRtyGwUyPezwYA+cr3aAN7PwMubkW7NdcBav3HOvoXrfrKWNTjw9lvcRNvY+3BYequHVXd33H8j4+6Sugbgw9ZmbQ2eGHEeRHMe8RrU9mTSljdx48HV7sW7MDYW12DDT3ntcq7T+14K3vnR4nNOLi6Z3Y5xyRtEJWAVk5EAiBMLRFuyHVeyfT6yyZBqR2T6fWMK0VN2EFjgQwJSyNAhYQWPiEBBYyQO7Mjb2vKYorOLLBlm/qq+RbzPIf/U1dVetVbWN7KKWPifAD3nlOd09LMTZZxe07z/2fBR7gOEMdw0krYOj0oVQAP5k/nNNU3Bge0faPh7hFQmO14cvOTV1yjZzpd9jVVyyqRIkmVZNsrGIASOEkwWPuxbH0ke7GKybdi3YLDRBuxisnKwCIbA0RBY+5JQsILNZtJWNcYpkY7+6WWWAVms2kw9o6EMPeOXumt0d2ibVNVn+lr7/vr4+ca+vPGZFoamwXJwKnj4ESnvjRH9qepcdnXkQSsei0OgdeTDI/lCInId9XuQMJBqR2T6fWWWEg1I7J9PrHROSKwhCMBHxKEh8RxFHExjG23Zv2JQPZTF1nvOSK1+IZv4RGRe6QaRt8vcf9s5cfux2U/wCFVPrLdYjw4D+I9LUPH9kwTgBJkWOiyZVgbJxQkEkEaLMQoghCEFZIsAyFiPiEI8Wx6IsRsSUiDiGxWhgI+I4jzWFIDdgkSWLE1morMsoaynIImowlXUpwzHi9yU47EXRrUY3qD+z2k8u8fT5zbM5UWdVclndvAN+FuB+s6thEzRqV+SmB+mvBGRIbk7Jk8G0dmIUaKAj4iAhASxAYCVtq2FNPYw9oVtu/iIwvzIl0LKHSAfYAfeuoX06xSfkIrZXFC5peWihTUFUKOSgKPIDEs0JACyzUJVbIjmerI2TIJIIKiSARGFIYxwIiI4EAaCUQ8Rljg8ceAB9Dn+UUdBCEBGAhgRRkhiIJEkPjGAyMwWGgAIQEMrEBNZtIG7FiHHAmsNEJWQXrwlwrIbBGTFlE57aNeUPunTaJ9+pG+8ik+eOMxNanAzT6PNnS1+4MPgxEfN7ExcC3otkQLvZMmIkdg4SBZozhDEjWSLLs5USLM7pCfs6/94q/+U0RM7pEPsA33LqGPl1ig/ImKzpwOskf5RAplioyusmrMr0cmTabLayQSFJOsRjoWJHfelYBsdUDMqKXYKC7HCqM8yScYkwEyelWxzrNHZp0bq7G3Hqf7tiOrqfiuPWKx0tzaoqL8VGR4jGPjBegrYDvIcqgx7W6FZt88ueGUfylXZWt6+iu4AjrakcqRgqSASpHcQcj0llzxB8GAPk3D6kfCI7fZROMei6KVPEMnxK/USRaB4p6v/KVRDERp+SqkvAGvr4FVI4o/aDYUPjs5OOXP4Sy9TD9nh4jtD4yvb3DxYfLtflJVYjkSPI4gpmuPgHEYTH6bbTOn0F13FrOr6qnhvN1th3E3R3kE59JN0Y2X+qaKjTcM00qr45dYe0+P4i0KYGjSjiPHAmACZFYJMZG8MQMytUvOW+jA/oq/is/zmVtaeBM0Oj1W7pawe9S3+Ik/nKZX+n8i4F6i4Vkdq8JOYFg4TnTOlxMZZKggKJKonWzz0ggJV2rpzZp7Kxzatgv4sdn54luOIllFsYGitFlav8AeVT8RLNUqaSvq7LKD+w5dP3dnaHwO8PSXAOPnKxe1C/iY+rUuyzWJOgkNcnWIwRDxGhYixFspRkbCxW9+l5dTe1tYzkmnUfag47h1jXKP3c1nTKkDmRw8+6Ym1B1Ou02p5JeH0F3m/2mnJ8nR1/vZvgRUFoes5AI7wD8YYkdA4EfdYj05j5ESWKx1wA3tD8LH14D8zJBAHtn3KvzLZ+gkoEDGRiaz7baFNXAro621lnPhdZvU6cf4f1g+izbxMPoiOsrt1p/89qHur45/oyAVafHuKIH87DN3EFjUDiPHimMC0htkzSG36RoiSMnaed3A5t2R5nhOjoq3FVByVQvwGJi6arrNQo7q/tG8xy+c6DEGeXESmCPLIyINg4SbEGwcJCy7RhrJVEBVkyidrZ5sULEfEKNFHox9vUbpTUr/suxb76W7/Q4PxhEZUMJrOgYFSMgggg94MxdBWa2fStnsdqon9qs+z8OI9I0WM464afBaqlpJTraWkaGRCBMBHxGBhCIVM3pHs9tRpLakOLSoehvu6isiypvR1WWdj65dTp69QvBbq0sA71LDJU+8HI9JaExejf2N+q0XIVXfrVI/wDQ1W8+PS0XjyxEY6QG2+k1ej1ApdGPWU9YHBwuQWG7yJzgDjy5RN0sqFddnVvi3GASqlM5GGJ4cxjgTzzy4y70qpVtFcWVSVpsKkgEqccwe4zJ1uzqF0iEU1A9do+IrQHtXVBuOO8cDHikzPb5Nfo1thNbUdQiuimwoN/mQoHEY7sk/OD0vvZdI1dZIu1bJoqSOavedwsPwqXfyQzZReA8piWfb7UROdez6Dc3h+tanKV+q1Laf70SDZVI2dNp1qRakG6laLWijgFRQAo+AEPEPEeCxqI8RGEYBhQrAYytq33Uz48fSWSMnHjK719dduD2E5+QlI12LVk+xdNuoXPtWHP8I5TQjxsznlLU7OqMdKoeC44QgYiYoxjKJIBBQSUCdjZ5yQ2I2IUUFjUICZ+2dOcLevt0klsc2qPtD0wD6e+aIjwXuNF0ZFuMhhycbw/OSVmQ11bhej7n2lXvqP7Ppy9BHQy63Rz5Y6ZbcPcuoZIJXrMsLEYYsITG2kOq2hpbx7N63aC3wyV6+knyNVi/3k2lEyul2nZ9Da1YzbQF1VOOZu07C1B6lMepk5FYljpP/qV/7iz6ShtEf0NP32j/AOfXLW3dUluzrLFYbl2nDISQARYo3eP8QlXaKn9TT3W6NvQX15MbGNPr5+h0qiYPQs9ZVdqzz1usvuU+NKN1NHp1dSH+KT9KdW9ejfqji67c0tB54uvYVI3oX3v4ZpaDRpRUlFYxXTWlSDwRAFHyEiURYERijQDgmCYRkbceA5kxkTYD2biF+89lPPvMtbP024nH2m4t7vAStSgstxzSnh7i3/79Jq4iZJUq8lcce/H2wCIJkhgGSRUCImOYDRhWZySUSNYYnUziQ8UUUARRRAQsQGoz9p0ns3IMvSScffrPtL+fpIGAzkcVYBlPip5TXxMqxN1mq8B1tX4Ce2voePrHjLcMo6oV2t/9/wBDrMsLKtRlpI8jniSrKG39XZXQ/UIll7V2muuwkK24hY5xz5Yxw4kcRNBZnbXbdep8Zz19WPEtUzAf+3JMvEqdF9HQ+ztJlGuQaOnq1vYOoVqgMFFAU8CRkg8zLz7J07DdNCbvDsqNwcOXs45YGPKVuhKbuzdGGHLRabIB8a1l2nadFjtXXdU7p7daWI7rjnkA5ECQzk12c5061v6omjZWZimvp6uu37RP9HYmXYYYhQ+e85AnYaS/rK0sxjfRHxnON4A4z6zhP0o17yaRhnhq3VQMcXaiwp/xIPiZ3tNe6oX7qhfgMRWh17bJMxsxRoDNjMZE9m6hce0exWO8u0OzwHM8BD09YezPNKeyvgbD7R9IXSRkm2WNBpurrC9/Nj4secsxRTmbbds6UklSBMAiSGNiZMJGRBZZLiMRDYGjKEKAIYnYzgQo8aEIoRwIUYR4B0PiZW3+wtd/9Vau9+7fst9ZrASltyjrNLanjU3xAyPpNF7jLbcqhcHHw8pZrlHQXdZVW/360b4jMvpLM5XHTJolEwunlhTZt9qnDUqtqnGcbrDPxBYes3RMPpyC2gsqVVZr9ykBs4wzDPAcScch4kZ4Zk+y0eTmul219QmzlrpNejr3dPXvPcn6zbTu7rrWo4AgjjuljujPfwytt1bNr0qW7NvFeuV6/wBXZNRvWWNnBFi7xGOJzkYzz4ZmltfQF9k1o5z1VSEnngqvHnz5YmLf0ISuqt+x2bK07KNvWB2CneJYjkTyAj/lvhCLJFr1HQ6/X2ax9ALNO9KDaVX2jFSlxFdx7IByBgHny8TPognC7VpZNXoQBvrRez2AEKEZtxAeY4/akj1HMgTuxJzjRSE9fVCjRGKIMQ32boLd44L+I8BL+iq3EC+7j5nnMy3tW1p/aLHyHCbAi5dkkVxIIR40eQLDRRRTGGMFo7GATGSMZayQQQIQnW2cCQoo+IoAjgwhAEMQMZBiDam8pXxUj4iEIQEQetjlOjb50teeYBU/wsR+U3K5i7ETCMmPYvuU+7tk/nNusTplwQn72GJgdJSTfpU7t+x8e9V4fWdCBOd6Sf61pff1/wDlESPI8e/4f9Mo68D/ALOsHcBePgzj8pPtFfsax430/XP5SDaH/h1vnqf+ZZLG0D9lV+/q+hl4nN4+foT9IOVh700rOvuIcMD8UHwnSUnsjyH0nN7f9i//AHM/5nnSU+yPIfSRn7UXxh4iI4RCJjIlSppBnU/hrPzI/lNoTH2cP6Q/urX45M1sxc3u+CuL2hR4wikCooxMeC0xgWMHEIxYjAM0QhGEITqOJIeMRCixANQwEMCICEBFbGSEBCAjgQhEbKpGdq9MEy6jAdsuR3Njg2PgD6RqTnjL2rrdqnWsoHKMENil0DkcN4DiRmeftvdLtXW5AudGLE71GofqufcpPylMclVN0JmhJ+pKz7wWUcyBOX6V62hdRpS11S7r2ghnUHis+L/9/NpKu6Na7Dweuuw/4mUn5zI2h0j1N5ButV93O7lKxz4HujaorsnFZL4VU/Pao+47Y1unGgtUX1k/bnHWITxdzyHnLevuRqqirKw6+ripBHJvCecxqyAQNzjz4An08Jdr2y6ruhacnGW3MNwz4HHf4R45Y9iPDPaj0b0gx1OoPD/VgM+49Zwz6ToKR2R+ETzJX011YR696srYgRvs1B3RnkR5zS0v6SdooSQ1GSScvWDjPcOPKCTi1SYYxmuV/wBPRhkZySAOZOBPh+i/SftE+3bpznuFSkj0XJn1XoHtW7VV9bbVYAQd29hXWjccbqKDvePEgRGqVjq5Ojp66QrEjmcAnxwJLGinOdQQhQRHEQI8YiPFMYDEREKMYTGWIQhiowurnTqRyqDAjw+rjiuDUg6GCIYEcLCCxGyiiIR44WPuxbHoQnkjpEe3/E35T1ww4HyM8jdIlIYeZ/KIy8F+lP4+pikwMxzGgJiiiimMKEHMGKGzFvTWneHE8xPSX6HnZtnlmYsevKgk5woRAAPADwnmzRDLjzH1npj9EFeNm/37/wCVZeP7T+BK3O1jgR8RwJCxhhHEfEWIDCjxR5gg4iIhARYmMNuCLcEUUAwtwRigjxTAG3RFuiPFMYQWLEUUwB8T4H+mbo9p6dSDUpTrE6wgHshiTndHcOHKKKPDkx8itTBkcUUDMKKKKAwooopjGpsGoNcoOfaE9adGdnVafSV11AgMi2NkliXYDJ4xRSkn6EKuWauIsRRSQwgI+I0Uxh8RRRTGFFFFMY//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6153" name="AutoShape 9" descr="data:image/jpeg;base64,/9j/4AAQSkZJRgABAQAAAQABAAD/2wCEAAkGBxAQDxUPEBAPDxAPDxAPDw8PDw8NDw8PFBUWFhQUFBQYHCggGBolHBQUITEhJSkrLi4uFyAzODMsNygtLisBCgoKDg0OGxAQGiwcHBwsLCwvLCwsLCwsLCwsLCwsLCwsLCwsLCwsLCwsLCwsLCwsLCwsLCwsLCwsLCssLCwsLP/AABEIAPQAzwMBIgACEQEDEQH/xAAcAAABBQEBAQAAAAAAAAAAAAACAAEDBAUGCAf/xABJEAACAgEBBAcFBAYGBwkAAAABAgADEQQFEiExBhMiQVFxgTJhkaGxI1JywQcUQnOC0SRTYoOSsjM0Q3Sis/AVFjVEY6PC4fH/xAAaAQADAQEBAQAAAAAAAAAAAAABAgMABAUG/8QAKhEAAgIBBAEDAgcBAAAAAAAAAAECEQMSITFBUSIygcHwBBMjM3Gx0aH/2gAMAwEAAhEDEQA/AL4WEBJN2OFn0dnxlAAR92ShYapBYaIwkNUkqpJFSK2OokSpJlSEqyVREbKqJHuQ1SSBYarFsdRACR92TBY+7FsppIN2OFkpWILNYNJHuw1SEFkirA2Moke7G3JNiICCxtJAUg9XLJWNuw2DQQhIe5JAsILBYdJAUgGuWisErNZnArBINydk+n1lrdkdw7MNi6TD3YgslIiAnRZxUABJFEW7DVZgpBKIYEQEMLEZRIQENRGAkiiKx0glWSKsh1OrrpXftdUXxPM+Q75z+r6R3W8NLVuj+ttHE+S/zgUWyjlGPJ1DYAySABzJOAPWZGq6UaKtt03qzDmtYaz5gY+c5ptDZd2tS9txzjdJKp8OWOPdzlurY4RcihEAGc76ZHPn3d3f4Hwh0JcsVZW+EWz01oJwlGqf+7VPqYA6ZDPHSXKPvFlk6bLpRcvaoGMH2XHAEkZxxwAfhAfZ+lJDb7tzAKqd3gd0+yMc8zLSF/mfdBJ0xp/ao1ajOMioMvyM0NN0m0bnAuCHwsVq/mRiUn0YCAVh8EZA3QMHkAwbj4fCUm2DaRkpW58WIx8Bx+c1RZnLIurOwRgRlSCO4g5EMLOOr2e9PGpnpbvCk7h/hMv6XpBbWcaiveX+tr5+qwPG+tzRzriSo6QrB3Y2k1ddy71bBx7u7zHdJt2R4Omk90AFj4kgWIrNYaISIJElKwSJhaI8QLhwk2IF47J/674bA0Y5SIVy1uRxXL6jk0FcVyQVycJCCQOQygQhI4WThItyCxtBEFmXtLbIrPVUgWW9/elf4vE+6DtbaTMxooOCOFlo/Z8VX3yDQ6EL2VHE8z3k+JjxXbEk+kVa9nGx+suY22f2vZX3Ad02aNAAO32R3L3/AA7pLWAnBcFu9u4eUlRPHnBKTYYwS53YgFHBUHmRk5gNUDzA+A/67zLASEEk9iu7K4pHLAwOQwMDuj9XLQSIpNYNJUCQgJPuRtyGwUyPezwYA+cr3aAN7PwMubkW7NdcBav3HOvoXrfrKWNTjw9lvcRNvY+3BYequHVXd33H8j4+6Sugbgw9ZmbQ2eGHEeRHMe8RrU9mTSljdx48HV7sW7MDYW12DDT3ntcq7T+14K3vnR4nNOLi6Z3Y5xyRtEJWAVk5EAiBMLRFuyHVeyfT6yyZBqR2T6fWMK0VN2EFjgQwJSyNAhYQWPiEBBYyQO7Mjb2vKYorOLLBlm/qq+RbzPIf/U1dVetVbWN7KKWPifAD3nlOd09LMTZZxe07z/2fBR7gOEMdw0krYOj0oVQAP5k/nNNU3Bge0faPh7hFQmO14cvOTV1yjZzpd9jVVyyqRIkmVZNsrGIASOEkwWPuxbH0ke7GKybdi3YLDRBuxisnKwCIbA0RBY+5JQsILNZtJWNcYpkY7+6WWWAVms2kw9o6EMPeOXumt0d2ibVNVn+lr7/vr4+ca+vPGZFoamwXJwKnj4ESnvjRH9qepcdnXkQSsei0OgdeTDI/lCInId9XuQMJBqR2T6fWWWEg1I7J9PrHROSKwhCMBHxKEh8RxFHExjG23Zv2JQPZTF1nvOSK1+IZv4RGRe6QaRt8vcf9s5cfux2U/wCFVPrLdYjw4D+I9LUPH9kwTgBJkWOiyZVgbJxQkEkEaLMQoghCEFZIsAyFiPiEI8Wx6IsRsSUiDiGxWhgI+I4jzWFIDdgkSWLE1morMsoaynIImowlXUpwzHi9yU47EXRrUY3qD+z2k8u8fT5zbM5UWdVclndvAN+FuB+s6thEzRqV+SmB+mvBGRIbk7Jk8G0dmIUaKAj4iAhASxAYCVtq2FNPYw9oVtu/iIwvzIl0LKHSAfYAfeuoX06xSfkIrZXFC5peWihTUFUKOSgKPIDEs0JACyzUJVbIjmerI2TIJIIKiSARGFIYxwIiI4EAaCUQ8Rljg8ceAB9Dn+UUdBCEBGAhgRRkhiIJEkPjGAyMwWGgAIQEMrEBNZtIG7FiHHAmsNEJWQXrwlwrIbBGTFlE57aNeUPunTaJ9+pG+8ik+eOMxNanAzT6PNnS1+4MPgxEfN7ExcC3otkQLvZMmIkdg4SBZozhDEjWSLLs5USLM7pCfs6/94q/+U0RM7pEPsA33LqGPl1ig/ImKzpwOskf5RAplioyusmrMr0cmTabLayQSFJOsRjoWJHfelYBsdUDMqKXYKC7HCqM8yScYkwEyelWxzrNHZp0bq7G3Hqf7tiOrqfiuPWKx0tzaoqL8VGR4jGPjBegrYDvIcqgx7W6FZt88ueGUfylXZWt6+iu4AjrakcqRgqSASpHcQcj0llzxB8GAPk3D6kfCI7fZROMei6KVPEMnxK/USRaB4p6v/KVRDERp+SqkvAGvr4FVI4o/aDYUPjs5OOXP4Sy9TD9nh4jtD4yvb3DxYfLtflJVYjkSPI4gpmuPgHEYTH6bbTOn0F13FrOr6qnhvN1th3E3R3kE59JN0Y2X+qaKjTcM00qr45dYe0+P4i0KYGjSjiPHAmACZFYJMZG8MQMytUvOW+jA/oq/is/zmVtaeBM0Oj1W7pawe9S3+Ik/nKZX+n8i4F6i4Vkdq8JOYFg4TnTOlxMZZKggKJKonWzz0ggJV2rpzZp7Kxzatgv4sdn54luOIllFsYGitFlav8AeVT8RLNUqaSvq7LKD+w5dP3dnaHwO8PSXAOPnKxe1C/iY+rUuyzWJOgkNcnWIwRDxGhYixFspRkbCxW9+l5dTe1tYzkmnUfag47h1jXKP3c1nTKkDmRw8+6Ym1B1Ou02p5JeH0F3m/2mnJ8nR1/vZvgRUFoes5AI7wD8YYkdA4EfdYj05j5ESWKx1wA3tD8LH14D8zJBAHtn3KvzLZ+gkoEDGRiaz7baFNXAro621lnPhdZvU6cf4f1g+izbxMPoiOsrt1p/89qHur45/oyAVafHuKIH87DN3EFjUDiPHimMC0htkzSG36RoiSMnaed3A5t2R5nhOjoq3FVByVQvwGJi6arrNQo7q/tG8xy+c6DEGeXESmCPLIyINg4SbEGwcJCy7RhrJVEBVkyidrZ5sULEfEKNFHox9vUbpTUr/suxb76W7/Q4PxhEZUMJrOgYFSMgggg94MxdBWa2fStnsdqon9qs+z8OI9I0WM464afBaqlpJTraWkaGRCBMBHxGBhCIVM3pHs9tRpLakOLSoehvu6isiypvR1WWdj65dTp69QvBbq0sA71LDJU+8HI9JaExejf2N+q0XIVXfrVI/wDQ1W8+PS0XjyxEY6QG2+k1ej1ApdGPWU9YHBwuQWG7yJzgDjy5RN0sqFddnVvi3GASqlM5GGJ4cxjgTzzy4y70qpVtFcWVSVpsKkgEqccwe4zJ1uzqF0iEU1A9do+IrQHtXVBuOO8cDHikzPb5Nfo1thNbUdQiuimwoN/mQoHEY7sk/OD0vvZdI1dZIu1bJoqSOavedwsPwqXfyQzZReA8piWfb7UROdez6Dc3h+tanKV+q1Laf70SDZVI2dNp1qRakG6laLWijgFRQAo+AEPEPEeCxqI8RGEYBhQrAYytq33Uz48fSWSMnHjK719dduD2E5+QlI12LVk+xdNuoXPtWHP8I5TQjxsznlLU7OqMdKoeC44QgYiYoxjKJIBBQSUCdjZ5yQ2I2IUUFjUICZ+2dOcLevt0klsc2qPtD0wD6e+aIjwXuNF0ZFuMhhycbw/OSVmQ11bhej7n2lXvqP7Ppy9BHQy63Rz5Y6ZbcPcuoZIJXrMsLEYYsITG2kOq2hpbx7N63aC3wyV6+knyNVi/3k2lEyul2nZ9Da1YzbQF1VOOZu07C1B6lMepk5FYljpP/qV/7iz6ShtEf0NP32j/AOfXLW3dUluzrLFYbl2nDISQARYo3eP8QlXaKn9TT3W6NvQX15MbGNPr5+h0qiYPQs9ZVdqzz1usvuU+NKN1NHp1dSH+KT9KdW9ejfqji67c0tB54uvYVI3oX3v4ZpaDRpRUlFYxXTWlSDwRAFHyEiURYERijQDgmCYRkbceA5kxkTYD2biF+89lPPvMtbP024nH2m4t7vAStSgstxzSnh7i3/79Jq4iZJUq8lcce/H2wCIJkhgGSRUCImOYDRhWZySUSNYYnUziQ8UUUARRRAQsQGoz9p0ns3IMvSScffrPtL+fpIGAzkcVYBlPip5TXxMqxN1mq8B1tX4Ce2voePrHjLcMo6oV2t/9/wBDrMsLKtRlpI8jniSrKG39XZXQ/UIll7V2muuwkK24hY5xz5Yxw4kcRNBZnbXbdep8Zz19WPEtUzAf+3JMvEqdF9HQ+ztJlGuQaOnq1vYOoVqgMFFAU8CRkg8zLz7J07DdNCbvDsqNwcOXs45YGPKVuhKbuzdGGHLRabIB8a1l2nadFjtXXdU7p7daWI7rjnkA5ECQzk12c5061v6omjZWZimvp6uu37RP9HYmXYYYhQ+e85AnYaS/rK0sxjfRHxnON4A4z6zhP0o17yaRhnhq3VQMcXaiwp/xIPiZ3tNe6oX7qhfgMRWh17bJMxsxRoDNjMZE9m6hce0exWO8u0OzwHM8BD09YezPNKeyvgbD7R9IXSRkm2WNBpurrC9/Nj4secsxRTmbbds6UklSBMAiSGNiZMJGRBZZLiMRDYGjKEKAIYnYzgQo8aEIoRwIUYR4B0PiZW3+wtd/9Vau9+7fst9ZrASltyjrNLanjU3xAyPpNF7jLbcqhcHHw8pZrlHQXdZVW/360b4jMvpLM5XHTJolEwunlhTZt9qnDUqtqnGcbrDPxBYes3RMPpyC2gsqVVZr9ykBs4wzDPAcScch4kZ4Zk+y0eTmul219QmzlrpNejr3dPXvPcn6zbTu7rrWo4AgjjuljujPfwytt1bNr0qW7NvFeuV6/wBXZNRvWWNnBFi7xGOJzkYzz4ZmltfQF9k1o5z1VSEnngqvHnz5YmLf0ISuqt+x2bK07KNvWB2CneJYjkTyAj/lvhCLJFr1HQ6/X2ax9ALNO9KDaVX2jFSlxFdx7IByBgHny8TPognC7VpZNXoQBvrRez2AEKEZtxAeY4/akj1HMgTuxJzjRSE9fVCjRGKIMQ32boLd44L+I8BL+iq3EC+7j5nnMy3tW1p/aLHyHCbAi5dkkVxIIR40eQLDRRRTGGMFo7GATGSMZayQQQIQnW2cCQoo+IoAjgwhAEMQMZBiDam8pXxUj4iEIQEQetjlOjb50teeYBU/wsR+U3K5i7ETCMmPYvuU+7tk/nNusTplwQn72GJgdJSTfpU7t+x8e9V4fWdCBOd6Sf61pff1/wDlESPI8e/4f9Mo68D/ALOsHcBePgzj8pPtFfsax430/XP5SDaH/h1vnqf+ZZLG0D9lV+/q+hl4nN4+foT9IOVh700rOvuIcMD8UHwnSUnsjyH0nN7f9i//AHM/5nnSU+yPIfSRn7UXxh4iI4RCJjIlSppBnU/hrPzI/lNoTH2cP6Q/urX45M1sxc3u+CuL2hR4wikCooxMeC0xgWMHEIxYjAM0QhGEITqOJIeMRCixANQwEMCICEBFbGSEBCAjgQhEbKpGdq9MEy6jAdsuR3Njg2PgD6RqTnjL2rrdqnWsoHKMENil0DkcN4DiRmeftvdLtXW5AudGLE71GofqufcpPylMclVN0JmhJ+pKz7wWUcyBOX6V62hdRpS11S7r2ghnUHis+L/9/NpKu6Na7Dweuuw/4mUn5zI2h0j1N5ButV93O7lKxz4HujaorsnFZL4VU/Pao+47Y1unGgtUX1k/bnHWITxdzyHnLevuRqqirKw6+ripBHJvCecxqyAQNzjz4An08Jdr2y6ruhacnGW3MNwz4HHf4R45Y9iPDPaj0b0gx1OoPD/VgM+49Zwz6ToKR2R+ETzJX011YR696srYgRvs1B3RnkR5zS0v6SdooSQ1GSScvWDjPcOPKCTi1SYYxmuV/wBPRhkZySAOZOBPh+i/SftE+3bpznuFSkj0XJn1XoHtW7VV9bbVYAQd29hXWjccbqKDvePEgRGqVjq5Ojp66QrEjmcAnxwJLGinOdQQhQRHEQI8YiPFMYDEREKMYTGWIQhiowurnTqRyqDAjw+rjiuDUg6GCIYEcLCCxGyiiIR44WPuxbHoQnkjpEe3/E35T1ww4HyM8jdIlIYeZ/KIy8F+lP4+pikwMxzGgJiiiimMKEHMGKGzFvTWneHE8xPSX6HnZtnlmYsevKgk5woRAAPADwnmzRDLjzH1npj9EFeNm/37/wCVZeP7T+BK3O1jgR8RwJCxhhHEfEWIDCjxR5gg4iIhARYmMNuCLcEUUAwtwRigjxTAG3RFuiPFMYQWLEUUwB8T4H+mbo9p6dSDUpTrE6wgHshiTndHcOHKKKPDkx8itTBkcUUDMKKKKAwooopjGpsGoNcoOfaE9adGdnVafSV11AgMi2NkliXYDJ4xRSkn6EKuWauIsRRSQwgI+I0Uxh8RRRTGFFFFMY//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6155" name="AutoShape 11" descr="data:image/jpeg;base64,/9j/4AAQSkZJRgABAQAAAQABAAD/2wCEAAkGBxAQDxUPEBAPDxAPDxAPDw8PDw8NDw8PFBUWFhQUFBQYHCggGBolHBQUITEhJSkrLi4uFyAzODMsNygtLisBCgoKDg0OGxAQGiwcHBwsLCwvLCwsLCwsLCwsLCwsLCwsLCwsLCwsLCwsLCwsLCwsLCwsLCwsLCwsLCssLCwsLP/AABEIAPQAzwMBIgACEQEDEQH/xAAcAAABBQEBAQAAAAAAAAAAAAACAAEDBAUGCAf/xABJEAACAgEBBAcFBAYGBwkAAAABAgADEQQFEiExBhMiQVFxgTJhkaGxI1JywQcUQnOC0SRTYoOSsjM0Q3Sis/AVFjVEY6PC4fH/xAAaAQADAQEBAQAAAAAAAAAAAAABAgMABAUG/8QAKhEAAgIBBAEDAgcBAAAAAAAAAAECEQMSITFBUSIygcHwBBMjM3Gx0aH/2gAMAwEAAhEDEQA/AL4WEBJN2OFn0dnxlAAR92ShYapBYaIwkNUkqpJFSK2OokSpJlSEqyVREbKqJHuQ1SSBYarFsdRACR92TBY+7FsppIN2OFkpWILNYNJHuw1SEFkirA2Moke7G3JNiICCxtJAUg9XLJWNuw2DQQhIe5JAsILBYdJAUgGuWisErNZnArBINydk+n1lrdkdw7MNi6TD3YgslIiAnRZxUABJFEW7DVZgpBKIYEQEMLEZRIQENRGAkiiKx0glWSKsh1OrrpXftdUXxPM+Q75z+r6R3W8NLVuj+ttHE+S/zgUWyjlGPJ1DYAySABzJOAPWZGq6UaKtt03qzDmtYaz5gY+c5ptDZd2tS9txzjdJKp8OWOPdzlurY4RcihEAGc76ZHPn3d3f4Hwh0JcsVZW+EWz01oJwlGqf+7VPqYA6ZDPHSXKPvFlk6bLpRcvaoGMH2XHAEkZxxwAfhAfZ+lJDb7tzAKqd3gd0+yMc8zLSF/mfdBJ0xp/ao1ajOMioMvyM0NN0m0bnAuCHwsVq/mRiUn0YCAVh8EZA3QMHkAwbj4fCUm2DaRkpW58WIx8Bx+c1RZnLIurOwRgRlSCO4g5EMLOOr2e9PGpnpbvCk7h/hMv6XpBbWcaiveX+tr5+qwPG+tzRzriSo6QrB3Y2k1ddy71bBx7u7zHdJt2R4Omk90AFj4kgWIrNYaISIJElKwSJhaI8QLhwk2IF47J/674bA0Y5SIVy1uRxXL6jk0FcVyQVycJCCQOQygQhI4WThItyCxtBEFmXtLbIrPVUgWW9/elf4vE+6DtbaTMxooOCOFlo/Z8VX3yDQ6EL2VHE8z3k+JjxXbEk+kVa9nGx+suY22f2vZX3Ad02aNAAO32R3L3/AA7pLWAnBcFu9u4eUlRPHnBKTYYwS53YgFHBUHmRk5gNUDzA+A/67zLASEEk9iu7K4pHLAwOQwMDuj9XLQSIpNYNJUCQgJPuRtyGwUyPezwYA+cr3aAN7PwMubkW7NdcBav3HOvoXrfrKWNTjw9lvcRNvY+3BYequHVXd33H8j4+6Sugbgw9ZmbQ2eGHEeRHMe8RrU9mTSljdx48HV7sW7MDYW12DDT3ntcq7T+14K3vnR4nNOLi6Z3Y5xyRtEJWAVk5EAiBMLRFuyHVeyfT6yyZBqR2T6fWMK0VN2EFjgQwJSyNAhYQWPiEBBYyQO7Mjb2vKYorOLLBlm/qq+RbzPIf/U1dVetVbWN7KKWPifAD3nlOd09LMTZZxe07z/2fBR7gOEMdw0krYOj0oVQAP5k/nNNU3Bge0faPh7hFQmO14cvOTV1yjZzpd9jVVyyqRIkmVZNsrGIASOEkwWPuxbH0ke7GKybdi3YLDRBuxisnKwCIbA0RBY+5JQsILNZtJWNcYpkY7+6WWWAVms2kw9o6EMPeOXumt0d2ibVNVn+lr7/vr4+ca+vPGZFoamwXJwKnj4ESnvjRH9qepcdnXkQSsei0OgdeTDI/lCInId9XuQMJBqR2T6fWWWEg1I7J9PrHROSKwhCMBHxKEh8RxFHExjG23Zv2JQPZTF1nvOSK1+IZv4RGRe6QaRt8vcf9s5cfux2U/wCFVPrLdYjw4D+I9LUPH9kwTgBJkWOiyZVgbJxQkEkEaLMQoghCEFZIsAyFiPiEI8Wx6IsRsSUiDiGxWhgI+I4jzWFIDdgkSWLE1morMsoaynIImowlXUpwzHi9yU47EXRrUY3qD+z2k8u8fT5zbM5UWdVclndvAN+FuB+s6thEzRqV+SmB+mvBGRIbk7Jk8G0dmIUaKAj4iAhASxAYCVtq2FNPYw9oVtu/iIwvzIl0LKHSAfYAfeuoX06xSfkIrZXFC5peWihTUFUKOSgKPIDEs0JACyzUJVbIjmerI2TIJIIKiSARGFIYxwIiI4EAaCUQ8Rljg8ceAB9Dn+UUdBCEBGAhgRRkhiIJEkPjGAyMwWGgAIQEMrEBNZtIG7FiHHAmsNEJWQXrwlwrIbBGTFlE57aNeUPunTaJ9+pG+8ik+eOMxNanAzT6PNnS1+4MPgxEfN7ExcC3otkQLvZMmIkdg4SBZozhDEjWSLLs5USLM7pCfs6/94q/+U0RM7pEPsA33LqGPl1ig/ImKzpwOskf5RAplioyusmrMr0cmTabLayQSFJOsRjoWJHfelYBsdUDMqKXYKC7HCqM8yScYkwEyelWxzrNHZp0bq7G3Hqf7tiOrqfiuPWKx0tzaoqL8VGR4jGPjBegrYDvIcqgx7W6FZt88ueGUfylXZWt6+iu4AjrakcqRgqSASpHcQcj0llzxB8GAPk3D6kfCI7fZROMei6KVPEMnxK/USRaB4p6v/KVRDERp+SqkvAGvr4FVI4o/aDYUPjs5OOXP4Sy9TD9nh4jtD4yvb3DxYfLtflJVYjkSPI4gpmuPgHEYTH6bbTOn0F13FrOr6qnhvN1th3E3R3kE59JN0Y2X+qaKjTcM00qr45dYe0+P4i0KYGjSjiPHAmACZFYJMZG8MQMytUvOW+jA/oq/is/zmVtaeBM0Oj1W7pawe9S3+Ik/nKZX+n8i4F6i4Vkdq8JOYFg4TnTOlxMZZKggKJKonWzz0ggJV2rpzZp7Kxzatgv4sdn54luOIllFsYGitFlav8AeVT8RLNUqaSvq7LKD+w5dP3dnaHwO8PSXAOPnKxe1C/iY+rUuyzWJOgkNcnWIwRDxGhYixFspRkbCxW9+l5dTe1tYzkmnUfag47h1jXKP3c1nTKkDmRw8+6Ym1B1Ou02p5JeH0F3m/2mnJ8nR1/vZvgRUFoes5AI7wD8YYkdA4EfdYj05j5ESWKx1wA3tD8LH14D8zJBAHtn3KvzLZ+gkoEDGRiaz7baFNXAro621lnPhdZvU6cf4f1g+izbxMPoiOsrt1p/89qHur45/oyAVafHuKIH87DN3EFjUDiPHimMC0htkzSG36RoiSMnaed3A5t2R5nhOjoq3FVByVQvwGJi6arrNQo7q/tG8xy+c6DEGeXESmCPLIyINg4SbEGwcJCy7RhrJVEBVkyidrZ5sULEfEKNFHox9vUbpTUr/suxb76W7/Q4PxhEZUMJrOgYFSMgggg94MxdBWa2fStnsdqon9qs+z8OI9I0WM464afBaqlpJTraWkaGRCBMBHxGBhCIVM3pHs9tRpLakOLSoehvu6isiypvR1WWdj65dTp69QvBbq0sA71LDJU+8HI9JaExejf2N+q0XIVXfrVI/wDQ1W8+PS0XjyxEY6QG2+k1ej1ApdGPWU9YHBwuQWG7yJzgDjy5RN0sqFddnVvi3GASqlM5GGJ4cxjgTzzy4y70qpVtFcWVSVpsKkgEqccwe4zJ1uzqF0iEU1A9do+IrQHtXVBuOO8cDHikzPb5Nfo1thNbUdQiuimwoN/mQoHEY7sk/OD0vvZdI1dZIu1bJoqSOavedwsPwqXfyQzZReA8piWfb7UROdez6Dc3h+tanKV+q1Laf70SDZVI2dNp1qRakG6laLWijgFRQAo+AEPEPEeCxqI8RGEYBhQrAYytq33Uz48fSWSMnHjK719dduD2E5+QlI12LVk+xdNuoXPtWHP8I5TQjxsznlLU7OqMdKoeC44QgYiYoxjKJIBBQSUCdjZ5yQ2I2IUUFjUICZ+2dOcLevt0klsc2qPtD0wD6e+aIjwXuNF0ZFuMhhycbw/OSVmQ11bhej7n2lXvqP7Ppy9BHQy63Rz5Y6ZbcPcuoZIJXrMsLEYYsITG2kOq2hpbx7N63aC3wyV6+knyNVi/3k2lEyul2nZ9Da1YzbQF1VOOZu07C1B6lMepk5FYljpP/qV/7iz6ShtEf0NP32j/AOfXLW3dUluzrLFYbl2nDISQARYo3eP8QlXaKn9TT3W6NvQX15MbGNPr5+h0qiYPQs9ZVdqzz1usvuU+NKN1NHp1dSH+KT9KdW9ejfqji67c0tB54uvYVI3oX3v4ZpaDRpRUlFYxXTWlSDwRAFHyEiURYERijQDgmCYRkbceA5kxkTYD2biF+89lPPvMtbP024nH2m4t7vAStSgstxzSnh7i3/79Jq4iZJUq8lcce/H2wCIJkhgGSRUCImOYDRhWZySUSNYYnUziQ8UUUARRRAQsQGoz9p0ns3IMvSScffrPtL+fpIGAzkcVYBlPip5TXxMqxN1mq8B1tX4Ce2voePrHjLcMo6oV2t/9/wBDrMsLKtRlpI8jniSrKG39XZXQ/UIll7V2muuwkK24hY5xz5Yxw4kcRNBZnbXbdep8Zz19WPEtUzAf+3JMvEqdF9HQ+ztJlGuQaOnq1vYOoVqgMFFAU8CRkg8zLz7J07DdNCbvDsqNwcOXs45YGPKVuhKbuzdGGHLRabIB8a1l2nadFjtXXdU7p7daWI7rjnkA5ECQzk12c5061v6omjZWZimvp6uu37RP9HYmXYYYhQ+e85AnYaS/rK0sxjfRHxnON4A4z6zhP0o17yaRhnhq3VQMcXaiwp/xIPiZ3tNe6oX7qhfgMRWh17bJMxsxRoDNjMZE9m6hce0exWO8u0OzwHM8BD09YezPNKeyvgbD7R9IXSRkm2WNBpurrC9/Nj4secsxRTmbbds6UklSBMAiSGNiZMJGRBZZLiMRDYGjKEKAIYnYzgQo8aEIoRwIUYR4B0PiZW3+wtd/9Vau9+7fst9ZrASltyjrNLanjU3xAyPpNF7jLbcqhcHHw8pZrlHQXdZVW/360b4jMvpLM5XHTJolEwunlhTZt9qnDUqtqnGcbrDPxBYes3RMPpyC2gsqVVZr9ykBs4wzDPAcScch4kZ4Zk+y0eTmul219QmzlrpNejr3dPXvPcn6zbTu7rrWo4AgjjuljujPfwytt1bNr0qW7NvFeuV6/wBXZNRvWWNnBFi7xGOJzkYzz4ZmltfQF9k1o5z1VSEnngqvHnz5YmLf0ISuqt+x2bK07KNvWB2CneJYjkTyAj/lvhCLJFr1HQ6/X2ax9ALNO9KDaVX2jFSlxFdx7IByBgHny8TPognC7VpZNXoQBvrRez2AEKEZtxAeY4/akj1HMgTuxJzjRSE9fVCjRGKIMQ32boLd44L+I8BL+iq3EC+7j5nnMy3tW1p/aLHyHCbAi5dkkVxIIR40eQLDRRRTGGMFo7GATGSMZayQQQIQnW2cCQoo+IoAjgwhAEMQMZBiDam8pXxUj4iEIQEQetjlOjb50teeYBU/wsR+U3K5i7ETCMmPYvuU+7tk/nNusTplwQn72GJgdJSTfpU7t+x8e9V4fWdCBOd6Sf61pff1/wDlESPI8e/4f9Mo68D/ALOsHcBePgzj8pPtFfsax430/XP5SDaH/h1vnqf+ZZLG0D9lV+/q+hl4nN4+foT9IOVh700rOvuIcMD8UHwnSUnsjyH0nN7f9i//AHM/5nnSU+yPIfSRn7UXxh4iI4RCJjIlSppBnU/hrPzI/lNoTH2cP6Q/urX45M1sxc3u+CuL2hR4wikCooxMeC0xgWMHEIxYjAM0QhGEITqOJIeMRCixANQwEMCICEBFbGSEBCAjgQhEbKpGdq9MEy6jAdsuR3Njg2PgD6RqTnjL2rrdqnWsoHKMENil0DkcN4DiRmeftvdLtXW5AudGLE71GofqufcpPylMclVN0JmhJ+pKz7wWUcyBOX6V62hdRpS11S7r2ghnUHis+L/9/NpKu6Na7Dweuuw/4mUn5zI2h0j1N5ButV93O7lKxz4HujaorsnFZL4VU/Pao+47Y1unGgtUX1k/bnHWITxdzyHnLevuRqqirKw6+ripBHJvCecxqyAQNzjz4An08Jdr2y6ruhacnGW3MNwz4HHf4R45Y9iPDPaj0b0gx1OoPD/VgM+49Zwz6ToKR2R+ETzJX011YR696srYgRvs1B3RnkR5zS0v6SdooSQ1GSScvWDjPcOPKCTi1SYYxmuV/wBPRhkZySAOZOBPh+i/SftE+3bpznuFSkj0XJn1XoHtW7VV9bbVYAQd29hXWjccbqKDvePEgRGqVjq5Ojp66QrEjmcAnxwJLGinOdQQhQRHEQI8YiPFMYDEREKMYTGWIQhiowurnTqRyqDAjw+rjiuDUg6GCIYEcLCCxGyiiIR44WPuxbHoQnkjpEe3/E35T1ww4HyM8jdIlIYeZ/KIy8F+lP4+pikwMxzGgJiiiimMKEHMGKGzFvTWneHE8xPSX6HnZtnlmYsevKgk5woRAAPADwnmzRDLjzH1npj9EFeNm/37/wCVZeP7T+BK3O1jgR8RwJCxhhHEfEWIDCjxR5gg4iIhARYmMNuCLcEUUAwtwRigjxTAG3RFuiPFMYQWLEUUwB8T4H+mbo9p6dSDUpTrE6wgHshiTndHcOHKKKPDkx8itTBkcUUDMKKKKAwooopjGpsGoNcoOfaE9adGdnVafSV11AgMi2NkliXYDJ4xRSkn6EKuWauIsRRSQwgI+I0Uxh8RRRTGFFFFMY//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pic>
        <p:nvPicPr>
          <p:cNvPr id="6158" name="Picture 14"/>
          <p:cNvPicPr>
            <a:picLocks noChangeAspect="1" noChangeArrowheads="1"/>
          </p:cNvPicPr>
          <p:nvPr/>
        </p:nvPicPr>
        <p:blipFill>
          <a:blip r:embed="rId4" cstate="print"/>
          <a:srcRect/>
          <a:stretch>
            <a:fillRect/>
          </a:stretch>
        </p:blipFill>
        <p:spPr bwMode="auto">
          <a:xfrm>
            <a:off x="6215074" y="2786058"/>
            <a:ext cx="2020405" cy="158590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71438" y="214290"/>
            <a:ext cx="9001156" cy="1143000"/>
          </a:xfrm>
        </p:spPr>
        <p:txBody>
          <a:bodyPr/>
          <a:lstStyle/>
          <a:p>
            <a:r>
              <a:rPr lang="en-US" dirty="0" smtClean="0"/>
              <a:t>What affects the resistance of a wire?</a:t>
            </a:r>
            <a:endParaRPr lang="en-CA" dirty="0" smtClean="0"/>
          </a:p>
        </p:txBody>
      </p:sp>
      <p:sp>
        <p:nvSpPr>
          <p:cNvPr id="7171" name="Content Placeholder 2"/>
          <p:cNvSpPr>
            <a:spLocks noGrp="1"/>
          </p:cNvSpPr>
          <p:nvPr>
            <p:ph idx="1"/>
          </p:nvPr>
        </p:nvSpPr>
        <p:spPr>
          <a:xfrm>
            <a:off x="395288" y="1500174"/>
            <a:ext cx="8229600" cy="4525963"/>
          </a:xfrm>
        </p:spPr>
        <p:txBody>
          <a:bodyPr/>
          <a:lstStyle/>
          <a:p>
            <a:pPr marL="514350" indent="-514350">
              <a:buFont typeface="Arial" charset="0"/>
              <a:buAutoNum type="arabicParenR"/>
            </a:pPr>
            <a:r>
              <a:rPr lang="en-US" b="1" u="sng" dirty="0" smtClean="0">
                <a:solidFill>
                  <a:schemeClr val="bg1"/>
                </a:solidFill>
              </a:rPr>
              <a:t>The type of material</a:t>
            </a:r>
          </a:p>
          <a:p>
            <a:pPr marL="514350" indent="-514350">
              <a:buFont typeface="Arial" charset="0"/>
              <a:buAutoNum type="arabicParenR"/>
            </a:pPr>
            <a:r>
              <a:rPr lang="en-US" dirty="0" smtClean="0">
                <a:solidFill>
                  <a:schemeClr val="bg1"/>
                </a:solidFill>
              </a:rPr>
              <a:t>The length (a longer wire has a greater resistance)</a:t>
            </a:r>
          </a:p>
          <a:p>
            <a:pPr marL="514350" indent="-514350">
              <a:buFont typeface="Arial" charset="0"/>
              <a:buAutoNum type="arabicParenR"/>
            </a:pPr>
            <a:r>
              <a:rPr lang="en-US" dirty="0" smtClean="0">
                <a:solidFill>
                  <a:schemeClr val="bg1"/>
                </a:solidFill>
              </a:rPr>
              <a:t>The diameter (a wire with a larger diameter has a lower resistance)</a:t>
            </a:r>
          </a:p>
          <a:p>
            <a:pPr marL="514350" indent="-514350">
              <a:buFont typeface="Arial" charset="0"/>
              <a:buAutoNum type="arabicParenR"/>
            </a:pPr>
            <a:r>
              <a:rPr lang="en-US" dirty="0" smtClean="0">
                <a:solidFill>
                  <a:schemeClr val="bg1"/>
                </a:solidFill>
              </a:rPr>
              <a:t>The temperature (a hotter wire has a greater resistance)</a:t>
            </a:r>
          </a:p>
        </p:txBody>
      </p:sp>
      <p:pic>
        <p:nvPicPr>
          <p:cNvPr id="7173" name="Picture 5" descr="http://diyaudioprojects.com/Technical/American-Wire-Gauge/American-Wire-Guage-AWG-Wire-Sizes.png"/>
          <p:cNvPicPr>
            <a:picLocks noChangeAspect="1" noChangeArrowheads="1"/>
          </p:cNvPicPr>
          <p:nvPr/>
        </p:nvPicPr>
        <p:blipFill>
          <a:blip r:embed="rId3" cstate="print"/>
          <a:srcRect/>
          <a:stretch>
            <a:fillRect/>
          </a:stretch>
        </p:blipFill>
        <p:spPr bwMode="auto">
          <a:xfrm>
            <a:off x="6317944" y="4929198"/>
            <a:ext cx="1825920" cy="169066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t>Superconductors</a:t>
            </a:r>
            <a:endParaRPr lang="en-CA" dirty="0" smtClean="0"/>
          </a:p>
        </p:txBody>
      </p:sp>
      <p:sp>
        <p:nvSpPr>
          <p:cNvPr id="8195" name="Content Placeholder 2"/>
          <p:cNvSpPr>
            <a:spLocks noGrp="1"/>
          </p:cNvSpPr>
          <p:nvPr>
            <p:ph idx="1"/>
          </p:nvPr>
        </p:nvSpPr>
        <p:spPr>
          <a:xfrm>
            <a:off x="428596" y="1285860"/>
            <a:ext cx="8429684" cy="4525962"/>
          </a:xfrm>
        </p:spPr>
        <p:txBody>
          <a:bodyPr/>
          <a:lstStyle/>
          <a:p>
            <a:r>
              <a:rPr lang="en-US" dirty="0" smtClean="0">
                <a:solidFill>
                  <a:schemeClr val="bg1"/>
                </a:solidFill>
              </a:rPr>
              <a:t>When electric charge can flow through a material with no resistance, </a:t>
            </a:r>
            <a:r>
              <a:rPr lang="en-US" b="1" u="sng" dirty="0" smtClean="0">
                <a:solidFill>
                  <a:schemeClr val="bg1"/>
                </a:solidFill>
              </a:rPr>
              <a:t>the material is called a superconductor</a:t>
            </a:r>
          </a:p>
          <a:p>
            <a:r>
              <a:rPr lang="en-US" dirty="0" smtClean="0">
                <a:solidFill>
                  <a:schemeClr val="bg1"/>
                </a:solidFill>
              </a:rPr>
              <a:t>Obtained by cooling to almost absolute zero</a:t>
            </a:r>
          </a:p>
          <a:p>
            <a:pPr lvl="1"/>
            <a:r>
              <a:rPr lang="en-US" dirty="0" smtClean="0">
                <a:solidFill>
                  <a:schemeClr val="bg1"/>
                </a:solidFill>
              </a:rPr>
              <a:t>Vastly increases the efficiency of the wire because all the energy is carried forward (none is lost)</a:t>
            </a:r>
          </a:p>
          <a:p>
            <a:pPr lvl="1"/>
            <a:r>
              <a:rPr lang="en-US" dirty="0" smtClean="0">
                <a:solidFill>
                  <a:schemeClr val="bg1"/>
                </a:solidFill>
              </a:rPr>
              <a:t>Used in materials that carry a lot of current (a lot of electrons)</a:t>
            </a:r>
          </a:p>
          <a:p>
            <a:pPr lvl="1"/>
            <a:r>
              <a:rPr lang="en-US" dirty="0" smtClean="0">
                <a:solidFill>
                  <a:schemeClr val="bg1"/>
                </a:solidFill>
              </a:rPr>
              <a:t>E.g. Magnet at CERN used to accelerate particles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CA" dirty="0" smtClean="0"/>
              <a:t>Ohm’s Law</a:t>
            </a:r>
          </a:p>
        </p:txBody>
      </p:sp>
      <p:sp>
        <p:nvSpPr>
          <p:cNvPr id="9219" name="Content Placeholder 2"/>
          <p:cNvSpPr>
            <a:spLocks noGrp="1"/>
          </p:cNvSpPr>
          <p:nvPr>
            <p:ph idx="1"/>
          </p:nvPr>
        </p:nvSpPr>
        <p:spPr>
          <a:xfrm>
            <a:off x="285720" y="1214422"/>
            <a:ext cx="8229600" cy="4543425"/>
          </a:xfrm>
        </p:spPr>
        <p:txBody>
          <a:bodyPr/>
          <a:lstStyle/>
          <a:p>
            <a:pPr eaLnBrk="1" hangingPunct="1"/>
            <a:r>
              <a:rPr lang="en-CA" dirty="0" smtClean="0">
                <a:solidFill>
                  <a:schemeClr val="bg1"/>
                </a:solidFill>
              </a:rPr>
              <a:t>Free electrons tend to move through conductors with some degree of friction, or opposition to motion. </a:t>
            </a:r>
            <a:r>
              <a:rPr lang="en-CA" b="1" u="sng" dirty="0" smtClean="0">
                <a:solidFill>
                  <a:schemeClr val="bg1"/>
                </a:solidFill>
              </a:rPr>
              <a:t>This opposition to motion is more properly called resistance.</a:t>
            </a:r>
          </a:p>
          <a:p>
            <a:pPr eaLnBrk="1" hangingPunct="1"/>
            <a:endParaRPr lang="en-CA" dirty="0" smtClean="0">
              <a:solidFill>
                <a:schemeClr val="bg1"/>
              </a:solidFill>
            </a:endParaRPr>
          </a:p>
          <a:p>
            <a:pPr eaLnBrk="1" hangingPunct="1"/>
            <a:r>
              <a:rPr lang="en-CA" dirty="0" smtClean="0">
                <a:solidFill>
                  <a:schemeClr val="bg1"/>
                </a:solidFill>
              </a:rPr>
              <a:t>The symbol for resistance is </a:t>
            </a:r>
            <a:r>
              <a:rPr lang="el-GR" dirty="0" smtClean="0">
                <a:solidFill>
                  <a:schemeClr val="bg1"/>
                </a:solidFill>
              </a:rPr>
              <a:t>Ω</a:t>
            </a:r>
            <a:r>
              <a:rPr lang="en-CA" dirty="0" smtClean="0">
                <a:solidFill>
                  <a:schemeClr val="bg1"/>
                </a:solidFill>
              </a:rPr>
              <a:t> or ohm’s.</a:t>
            </a:r>
          </a:p>
          <a:p>
            <a:pPr eaLnBrk="1" hangingPunct="1"/>
            <a:endParaRPr lang="en-CA" dirty="0" smtClean="0">
              <a:solidFill>
                <a:schemeClr val="bg1"/>
              </a:solidFill>
            </a:endParaRPr>
          </a:p>
          <a:p>
            <a:pPr eaLnBrk="1" hangingPunct="1">
              <a:buNone/>
            </a:pPr>
            <a:r>
              <a:rPr lang="en-CA" dirty="0" smtClean="0">
                <a:solidFill>
                  <a:schemeClr val="bg1"/>
                </a:solidFill>
              </a:rPr>
              <a:t>					      </a:t>
            </a:r>
            <a:r>
              <a:rPr lang="en-CA" dirty="0" smtClean="0">
                <a:solidFill>
                  <a:srgbClr val="C00000"/>
                </a:solidFill>
              </a:rPr>
              <a:t>Try It </a:t>
            </a:r>
            <a:r>
              <a:rPr lang="en-CA" dirty="0" smtClean="0">
                <a:solidFill>
                  <a:srgbClr val="C00000"/>
                </a:solidFill>
                <a:sym typeface="Wingdings" pitchFamily="2" charset="2"/>
              </a:rPr>
              <a:t></a:t>
            </a:r>
            <a:endParaRPr lang="en-CA" dirty="0" smtClean="0">
              <a:solidFill>
                <a:srgbClr val="C00000"/>
              </a:solidFill>
            </a:endParaRPr>
          </a:p>
          <a:p>
            <a:pPr eaLnBrk="1" hangingPunct="1"/>
            <a:endParaRPr lang="en-CA" dirty="0" smtClean="0">
              <a:solidFill>
                <a:schemeClr val="bg1"/>
              </a:solidFill>
            </a:endParaRPr>
          </a:p>
        </p:txBody>
      </p:sp>
      <p:pic>
        <p:nvPicPr>
          <p:cNvPr id="9220" name="Picture 4">
            <a:hlinkClick r:id="rId3"/>
          </p:cNvPr>
          <p:cNvPicPr>
            <a:picLocks noChangeAspect="1" noChangeArrowheads="1"/>
          </p:cNvPicPr>
          <p:nvPr/>
        </p:nvPicPr>
        <p:blipFill>
          <a:blip r:embed="rId4" cstate="print"/>
          <a:srcRect/>
          <a:stretch>
            <a:fillRect/>
          </a:stretch>
        </p:blipFill>
        <p:spPr bwMode="auto">
          <a:xfrm>
            <a:off x="6119855" y="4572008"/>
            <a:ext cx="2952739" cy="22145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776</Words>
  <Application>Microsoft Macintosh PowerPoint</Application>
  <PresentationFormat>On-screen Show (4:3)</PresentationFormat>
  <Paragraphs>116</Paragraphs>
  <Slides>16</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Calibri</vt:lpstr>
      <vt:lpstr>Wingdings</vt:lpstr>
      <vt:lpstr>Arial</vt:lpstr>
      <vt:lpstr>Office Theme</vt:lpstr>
      <vt:lpstr>Resistance</vt:lpstr>
      <vt:lpstr>Electrical Resistance </vt:lpstr>
      <vt:lpstr>KEY TERM – RESISTANCE (R)</vt:lpstr>
      <vt:lpstr>Loads</vt:lpstr>
      <vt:lpstr>Resistance Continued</vt:lpstr>
      <vt:lpstr>Conductors</vt:lpstr>
      <vt:lpstr>What affects the resistance of a wire?</vt:lpstr>
      <vt:lpstr>Superconductors</vt:lpstr>
      <vt:lpstr>Ohm’s Law</vt:lpstr>
      <vt:lpstr>Ohm’s Law</vt:lpstr>
      <vt:lpstr>Question</vt:lpstr>
      <vt:lpstr>Question</vt:lpstr>
      <vt:lpstr>Recall and Extend</vt:lpstr>
      <vt:lpstr>Example</vt:lpstr>
      <vt:lpstr>Example</vt:lpstr>
      <vt:lpstr>Calculating Resistance in a Circuit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2013-09-13T13:51:26Z</dcterms:created>
  <dcterms:modified xsi:type="dcterms:W3CDTF">2016-05-09T18:07:10Z</dcterms:modified>
</cp:coreProperties>
</file>